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3" r:id="rId2"/>
    <p:sldId id="284" r:id="rId3"/>
    <p:sldId id="285" r:id="rId4"/>
    <p:sldId id="286" r:id="rId5"/>
    <p:sldId id="297" r:id="rId6"/>
    <p:sldId id="298" r:id="rId7"/>
    <p:sldId id="299" r:id="rId8"/>
    <p:sldId id="261" r:id="rId9"/>
    <p:sldId id="287" r:id="rId10"/>
    <p:sldId id="268" r:id="rId11"/>
    <p:sldId id="288" r:id="rId12"/>
    <p:sldId id="264" r:id="rId13"/>
    <p:sldId id="265" r:id="rId14"/>
    <p:sldId id="266" r:id="rId15"/>
    <p:sldId id="289" r:id="rId16"/>
    <p:sldId id="281" r:id="rId17"/>
    <p:sldId id="282" r:id="rId18"/>
    <p:sldId id="290" r:id="rId19"/>
    <p:sldId id="291" r:id="rId20"/>
    <p:sldId id="292" r:id="rId21"/>
    <p:sldId id="296" r:id="rId22"/>
    <p:sldId id="293" r:id="rId23"/>
    <p:sldId id="294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0" r:id="rId3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891" autoAdjust="0"/>
  </p:normalViewPr>
  <p:slideViewPr>
    <p:cSldViewPr snapToGrid="0" snapToObjects="1">
      <p:cViewPr varScale="1">
        <p:scale>
          <a:sx n="79" d="100"/>
          <a:sy n="79" d="100"/>
        </p:scale>
        <p:origin x="11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5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9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第一節課結束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5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5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10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2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5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5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83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29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第二節課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6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第一節課</a:t>
            </a:r>
            <a:r>
              <a:rPr lang="en-US" altLang="zh-TW" dirty="0" smtClean="0"/>
              <a:t>:</a:t>
            </a:r>
            <a:r>
              <a:rPr lang="zh-TW" altLang="en-US" dirty="0" smtClean="0"/>
              <a:t> 導入 </a:t>
            </a:r>
            <a:r>
              <a:rPr lang="en-US" altLang="zh-TW" dirty="0" smtClean="0"/>
              <a:t>(10</a:t>
            </a:r>
            <a:r>
              <a:rPr lang="zh-TW" altLang="en-US" dirty="0" smtClean="0"/>
              <a:t>分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討論 </a:t>
            </a:r>
            <a:r>
              <a:rPr lang="en-US" altLang="zh-TW" dirty="0" smtClean="0">
                <a:sym typeface="Wingdings" panose="05000000000000000000" pitchFamily="2" charset="2"/>
              </a:rPr>
              <a:t>(10</a:t>
            </a:r>
            <a:r>
              <a:rPr lang="zh-TW" altLang="en-US" dirty="0" smtClean="0">
                <a:sym typeface="Wingdings" panose="05000000000000000000" pitchFamily="2" charset="2"/>
              </a:rPr>
              <a:t>分</a:t>
            </a:r>
            <a:r>
              <a:rPr lang="en-US" altLang="zh-TW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4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51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Excel</a:t>
            </a:r>
            <a:r>
              <a:rPr lang="zh-TW" altLang="en-US" dirty="0" smtClean="0"/>
              <a:t>展示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17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hyperlink" Target="https://reurl.cc/MzxExn" TargetMode="Externa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-900000">
            <a:off x="848962" y="459374"/>
            <a:ext cx="630938" cy="6814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343775" y="1028700"/>
            <a:ext cx="428625" cy="428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600000">
            <a:off x="1789181" y="3832294"/>
            <a:ext cx="579300" cy="579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600000">
            <a:off x="7535724" y="3420924"/>
            <a:ext cx="744814" cy="74481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2517725" y="1585913"/>
            <a:ext cx="410852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1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認識資料 &amp; 資料庫思維</a:t>
            </a:r>
            <a:endParaRPr lang="en-US" sz="3150" dirty="0"/>
          </a:p>
        </p:txBody>
      </p:sp>
      <p:sp>
        <p:nvSpPr>
          <p:cNvPr id="9" name="Text 2"/>
          <p:cNvSpPr/>
          <p:nvPr/>
        </p:nvSpPr>
        <p:spPr>
          <a:xfrm>
            <a:off x="2517725" y="2328863"/>
            <a:ext cx="41085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從生活中的數據到資料庫的應用</a:t>
            </a:r>
            <a:endParaRPr lang="en-US" sz="1800" dirty="0"/>
          </a:p>
        </p:txBody>
      </p:sp>
      <p:sp>
        <p:nvSpPr>
          <p:cNvPr id="10" name="Shape 3"/>
          <p:cNvSpPr/>
          <p:nvPr/>
        </p:nvSpPr>
        <p:spPr>
          <a:xfrm>
            <a:off x="3443288" y="3386138"/>
            <a:ext cx="571500" cy="571500"/>
          </a:xfrm>
          <a:prstGeom prst="ellipse">
            <a:avLst/>
          </a:prstGeom>
          <a:solidFill>
            <a:srgbClr val="ECF0F1"/>
          </a:solidFill>
          <a:ln/>
        </p:spPr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022" y="3529013"/>
            <a:ext cx="250031" cy="28575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4157663" y="3564152"/>
            <a:ext cx="118622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 err="1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講師</a:t>
            </a:r>
            <a:r>
              <a:rPr lang="zh-TW" altLang="en-US" sz="1350" b="1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</a:t>
            </a:r>
            <a:r>
              <a:rPr lang="en-US" altLang="zh-TW" sz="1350" b="1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JC Wang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082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資料庫日常應用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2018109" cy="12430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156841"/>
            <a:ext cx="160734" cy="80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078" y="1064419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銀行系統 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392906" y="1328738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處理交易、帳戶管理和客戶資料，確保資料的一致性和安全性。 </a:t>
            </a:r>
            <a:endParaRPr lang="en-US" sz="78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1753791"/>
            <a:ext cx="85725" cy="857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781" y="1721644"/>
            <a:ext cx="9001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交易處理與資金追蹤</a:t>
            </a:r>
            <a:endParaRPr lang="en-US" sz="73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1975247"/>
            <a:ext cx="85725" cy="857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5781" y="1943100"/>
            <a:ext cx="10001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高安全性與合規性要求</a:t>
            </a:r>
            <a:endParaRPr lang="en-US" sz="732" dirty="0"/>
          </a:p>
        </p:txBody>
      </p:sp>
      <p:sp>
        <p:nvSpPr>
          <p:cNvPr id="12" name="Shape 6"/>
          <p:cNvSpPr/>
          <p:nvPr/>
        </p:nvSpPr>
        <p:spPr>
          <a:xfrm>
            <a:off x="2446734" y="957263"/>
            <a:ext cx="2018109" cy="12430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891" y="1156841"/>
            <a:ext cx="201811" cy="80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827139" y="1064419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醫療系統 </a:t>
            </a:r>
            <a:endParaRPr lang="en-US" sz="942" dirty="0"/>
          </a:p>
        </p:txBody>
      </p:sp>
      <p:sp>
        <p:nvSpPr>
          <p:cNvPr id="15" name="Text 8"/>
          <p:cNvSpPr/>
          <p:nvPr/>
        </p:nvSpPr>
        <p:spPr>
          <a:xfrm>
            <a:off x="2553891" y="1328738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管理病患資料、診斷記錄、藥物處方和醫療影像等資訊。 </a:t>
            </a:r>
            <a:endParaRPr lang="en-US" sz="785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891" y="1753791"/>
            <a:ext cx="85725" cy="8572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696766" y="1721644"/>
            <a:ext cx="600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電子病歷管理</a:t>
            </a:r>
            <a:endParaRPr lang="en-US" sz="732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891" y="1975247"/>
            <a:ext cx="85725" cy="8572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696766" y="1943100"/>
            <a:ext cx="9001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醫療資源排程與追蹤</a:t>
            </a:r>
            <a:endParaRPr lang="en-US" sz="732" dirty="0"/>
          </a:p>
        </p:txBody>
      </p:sp>
      <p:sp>
        <p:nvSpPr>
          <p:cNvPr id="20" name="Shape 11"/>
          <p:cNvSpPr/>
          <p:nvPr/>
        </p:nvSpPr>
        <p:spPr>
          <a:xfrm>
            <a:off x="285750" y="2343150"/>
            <a:ext cx="2018109" cy="12430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2542729"/>
            <a:ext cx="180380" cy="8037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644723" y="2450306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零售系統 </a:t>
            </a:r>
            <a:endParaRPr lang="en-US" sz="942" dirty="0"/>
          </a:p>
        </p:txBody>
      </p:sp>
      <p:sp>
        <p:nvSpPr>
          <p:cNvPr id="23" name="Text 13"/>
          <p:cNvSpPr/>
          <p:nvPr/>
        </p:nvSpPr>
        <p:spPr>
          <a:xfrm>
            <a:off x="392906" y="2714625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處理庫存管理、銷售追蹤、客戶關係管理和供應鏈資料。 </a:t>
            </a:r>
            <a:endParaRPr lang="en-US" sz="785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139678"/>
            <a:ext cx="85725" cy="8572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535781" y="3107531"/>
            <a:ext cx="7000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庫存與銷售分析</a:t>
            </a:r>
            <a:endParaRPr lang="en-US" sz="732" dirty="0"/>
          </a:p>
        </p:txBody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361134"/>
            <a:ext cx="85725" cy="85725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535781" y="3328988"/>
            <a:ext cx="8001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會員與忠誠度計劃</a:t>
            </a:r>
            <a:endParaRPr lang="en-US" sz="732" dirty="0"/>
          </a:p>
        </p:txBody>
      </p:sp>
      <p:sp>
        <p:nvSpPr>
          <p:cNvPr id="28" name="Shape 16"/>
          <p:cNvSpPr/>
          <p:nvPr/>
        </p:nvSpPr>
        <p:spPr>
          <a:xfrm>
            <a:off x="2446734" y="2343150"/>
            <a:ext cx="2018109" cy="12430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3891" y="2542729"/>
            <a:ext cx="201811" cy="8037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2827139" y="2450306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物流系統 </a:t>
            </a:r>
            <a:endParaRPr lang="en-US" sz="942" dirty="0"/>
          </a:p>
        </p:txBody>
      </p:sp>
      <p:sp>
        <p:nvSpPr>
          <p:cNvPr id="31" name="Text 18"/>
          <p:cNvSpPr/>
          <p:nvPr/>
        </p:nvSpPr>
        <p:spPr>
          <a:xfrm>
            <a:off x="2553891" y="2714625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追蹤貨物運輸、路線規劃、倉儲管理和配送排程。 </a:t>
            </a:r>
            <a:endParaRPr lang="en-US" sz="785" dirty="0"/>
          </a:p>
        </p:txBody>
      </p:sp>
      <p:pic>
        <p:nvPicPr>
          <p:cNvPr id="32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891" y="3139678"/>
            <a:ext cx="85725" cy="85725"/>
          </a:xfrm>
          <a:prstGeom prst="rect">
            <a:avLst/>
          </a:prstGeom>
        </p:spPr>
      </p:pic>
      <p:sp>
        <p:nvSpPr>
          <p:cNvPr id="33" name="Text 19"/>
          <p:cNvSpPr/>
          <p:nvPr/>
        </p:nvSpPr>
        <p:spPr>
          <a:xfrm>
            <a:off x="2696766" y="3107531"/>
            <a:ext cx="600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即時貨物追蹤</a:t>
            </a:r>
            <a:endParaRPr lang="en-US" sz="732" dirty="0"/>
          </a:p>
        </p:txBody>
      </p:sp>
      <p:pic>
        <p:nvPicPr>
          <p:cNvPr id="3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891" y="3361134"/>
            <a:ext cx="85725" cy="85725"/>
          </a:xfrm>
          <a:prstGeom prst="rect">
            <a:avLst/>
          </a:prstGeom>
        </p:spPr>
      </p:pic>
      <p:sp>
        <p:nvSpPr>
          <p:cNvPr id="35" name="Text 20"/>
          <p:cNvSpPr/>
          <p:nvPr/>
        </p:nvSpPr>
        <p:spPr>
          <a:xfrm>
            <a:off x="2696766" y="3328988"/>
            <a:ext cx="8001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倉儲與配送最佳化</a:t>
            </a:r>
            <a:endParaRPr lang="en-US" sz="732" dirty="0"/>
          </a:p>
        </p:txBody>
      </p:sp>
      <p:pic>
        <p:nvPicPr>
          <p:cNvPr id="36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1514475"/>
            <a:ext cx="4179094" cy="2786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721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42862"/>
            <a:ext cx="1543078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資料表的元素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07231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664368"/>
            <a:ext cx="12001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資料表基本元素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992981"/>
            <a:ext cx="4214813" cy="19288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392906" y="1100137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1171575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7238" y="1107281"/>
            <a:ext cx="7766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欄位 (Column)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1533925" y="1107281"/>
            <a:ext cx="2857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：資料表中的垂直結構，代表資料的特定屬性或特徵。每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757238" y="1278731"/>
            <a:ext cx="2743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個欄位都有特定的資料型別，如文字、數字、日期等。 </a:t>
            </a:r>
            <a:endParaRPr lang="en-US" sz="837" dirty="0"/>
          </a:p>
        </p:txBody>
      </p:sp>
      <p:sp>
        <p:nvSpPr>
          <p:cNvPr id="12" name="Shape 7"/>
          <p:cNvSpPr/>
          <p:nvPr/>
        </p:nvSpPr>
        <p:spPr>
          <a:xfrm>
            <a:off x="392906" y="152876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8" y="1600200"/>
            <a:ext cx="100013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7238" y="1535906"/>
            <a:ext cx="463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列 (Row)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1220521" y="1535906"/>
            <a:ext cx="3086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：資料表中的水平結構，代表一筆完整的資料記錄。每一列包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757238" y="1707356"/>
            <a:ext cx="1257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含該記錄的所有欄位值。 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392906" y="1957387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4" y="2028825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57238" y="1964531"/>
            <a:ext cx="10284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主鍵 (Primary Key)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1785714" y="1964531"/>
            <a:ext cx="2400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：用於唯一識別資料表中每一列的欄位或欄位組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757238" y="2135981"/>
            <a:ext cx="1943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合。主鍵值不能重複，且不能為空值。 </a:t>
            </a:r>
            <a:endParaRPr lang="en-US" sz="837" dirty="0"/>
          </a:p>
        </p:txBody>
      </p:sp>
      <p:sp>
        <p:nvSpPr>
          <p:cNvPr id="22" name="Shape 15"/>
          <p:cNvSpPr/>
          <p:nvPr/>
        </p:nvSpPr>
        <p:spPr>
          <a:xfrm>
            <a:off x="392906" y="23860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56" y="2457450"/>
            <a:ext cx="142875" cy="11430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57238" y="2393156"/>
            <a:ext cx="10047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外鍵 (Foreign Key)</a:t>
            </a:r>
            <a:endParaRPr lang="en-US" sz="837" dirty="0"/>
          </a:p>
        </p:txBody>
      </p:sp>
      <p:sp>
        <p:nvSpPr>
          <p:cNvPr id="25" name="Text 17"/>
          <p:cNvSpPr/>
          <p:nvPr/>
        </p:nvSpPr>
        <p:spPr>
          <a:xfrm>
            <a:off x="1761939" y="2393156"/>
            <a:ext cx="2628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：用於建立與其他資料表關聯的欄位，其值對應到另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757238" y="2564606"/>
            <a:ext cx="1828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一個資料表的主鍵，實現表間關聯。 </a:t>
            </a:r>
            <a:endParaRPr lang="en-US" sz="837" dirty="0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370" y="3016158"/>
            <a:ext cx="192881" cy="17145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975689" y="2973296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資料表範例 </a:t>
            </a:r>
            <a:endParaRPr lang="en-US" sz="1350" dirty="0"/>
          </a:p>
        </p:txBody>
      </p:sp>
      <p:sp>
        <p:nvSpPr>
          <p:cNvPr id="29" name="Shape 20"/>
          <p:cNvSpPr/>
          <p:nvPr/>
        </p:nvSpPr>
        <p:spPr>
          <a:xfrm>
            <a:off x="4711370" y="3301908"/>
            <a:ext cx="4214813" cy="1878806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30" name="Text 21"/>
          <p:cNvSpPr/>
          <p:nvPr/>
        </p:nvSpPr>
        <p:spPr>
          <a:xfrm>
            <a:off x="4818526" y="3416208"/>
            <a:ext cx="757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 表</a:t>
            </a:r>
            <a:endParaRPr lang="en-US" sz="837" dirty="0"/>
          </a:p>
        </p:txBody>
      </p:sp>
      <p:sp>
        <p:nvSpPr>
          <p:cNvPr id="31" name="Text 22"/>
          <p:cNvSpPr/>
          <p:nvPr/>
        </p:nvSpPr>
        <p:spPr>
          <a:xfrm>
            <a:off x="5576127" y="3416208"/>
            <a:ext cx="800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（客戶資料表）</a:t>
            </a:r>
            <a:endParaRPr lang="en-US" sz="837" dirty="0"/>
          </a:p>
        </p:txBody>
      </p:sp>
      <p:sp>
        <p:nvSpPr>
          <p:cNvPr id="32" name="Shape 23"/>
          <p:cNvSpPr/>
          <p:nvPr/>
        </p:nvSpPr>
        <p:spPr>
          <a:xfrm>
            <a:off x="4818526" y="3687671"/>
            <a:ext cx="977103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3" name="Text 24"/>
          <p:cNvSpPr/>
          <p:nvPr/>
        </p:nvSpPr>
        <p:spPr>
          <a:xfrm>
            <a:off x="4818526" y="3687671"/>
            <a:ext cx="977103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837" dirty="0"/>
          </a:p>
        </p:txBody>
      </p:sp>
      <p:sp>
        <p:nvSpPr>
          <p:cNvPr id="34" name="Shape 25"/>
          <p:cNvSpPr/>
          <p:nvPr/>
        </p:nvSpPr>
        <p:spPr>
          <a:xfrm>
            <a:off x="5795629" y="3687671"/>
            <a:ext cx="565221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5" name="Text 26"/>
          <p:cNvSpPr/>
          <p:nvPr/>
        </p:nvSpPr>
        <p:spPr>
          <a:xfrm>
            <a:off x="5795629" y="3687671"/>
            <a:ext cx="565221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name</a:t>
            </a:r>
            <a:endParaRPr lang="en-US" sz="837" dirty="0"/>
          </a:p>
        </p:txBody>
      </p:sp>
      <p:sp>
        <p:nvSpPr>
          <p:cNvPr id="36" name="Shape 27"/>
          <p:cNvSpPr/>
          <p:nvPr/>
        </p:nvSpPr>
        <p:spPr>
          <a:xfrm>
            <a:off x="6360851" y="3687671"/>
            <a:ext cx="1445521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7" name="Text 28"/>
          <p:cNvSpPr/>
          <p:nvPr/>
        </p:nvSpPr>
        <p:spPr>
          <a:xfrm>
            <a:off x="6360851" y="3687671"/>
            <a:ext cx="1445521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email</a:t>
            </a:r>
            <a:endParaRPr lang="en-US" sz="837" dirty="0"/>
          </a:p>
        </p:txBody>
      </p:sp>
      <p:sp>
        <p:nvSpPr>
          <p:cNvPr id="38" name="Shape 29"/>
          <p:cNvSpPr/>
          <p:nvPr/>
        </p:nvSpPr>
        <p:spPr>
          <a:xfrm>
            <a:off x="7806372" y="3687671"/>
            <a:ext cx="1012654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9" name="Text 30"/>
          <p:cNvSpPr/>
          <p:nvPr/>
        </p:nvSpPr>
        <p:spPr>
          <a:xfrm>
            <a:off x="7806372" y="3687671"/>
            <a:ext cx="1012654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phone</a:t>
            </a:r>
            <a:endParaRPr lang="en-US" sz="837" dirty="0"/>
          </a:p>
        </p:txBody>
      </p:sp>
      <p:sp>
        <p:nvSpPr>
          <p:cNvPr id="40" name="Shape 31"/>
          <p:cNvSpPr/>
          <p:nvPr/>
        </p:nvSpPr>
        <p:spPr>
          <a:xfrm>
            <a:off x="4818526" y="4001996"/>
            <a:ext cx="977103" cy="289322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41" name="Shape 32"/>
          <p:cNvSpPr/>
          <p:nvPr/>
        </p:nvSpPr>
        <p:spPr>
          <a:xfrm>
            <a:off x="4818526" y="4284174"/>
            <a:ext cx="977103" cy="7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42" name="Text 33"/>
          <p:cNvSpPr/>
          <p:nvPr/>
        </p:nvSpPr>
        <p:spPr>
          <a:xfrm>
            <a:off x="4818526" y="4001996"/>
            <a:ext cx="977103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43" name="Text 34"/>
          <p:cNvSpPr/>
          <p:nvPr/>
        </p:nvSpPr>
        <p:spPr>
          <a:xfrm>
            <a:off x="5795629" y="4001996"/>
            <a:ext cx="565221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王小明</a:t>
            </a:r>
            <a:endParaRPr lang="en-US" sz="837" dirty="0"/>
          </a:p>
        </p:txBody>
      </p:sp>
      <p:sp>
        <p:nvSpPr>
          <p:cNvPr id="44" name="Text 35"/>
          <p:cNvSpPr/>
          <p:nvPr/>
        </p:nvSpPr>
        <p:spPr>
          <a:xfrm>
            <a:off x="6360851" y="4001996"/>
            <a:ext cx="1445521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ming@example.com</a:t>
            </a:r>
            <a:endParaRPr lang="en-US" sz="837" dirty="0"/>
          </a:p>
        </p:txBody>
      </p:sp>
      <p:sp>
        <p:nvSpPr>
          <p:cNvPr id="45" name="Text 36"/>
          <p:cNvSpPr/>
          <p:nvPr/>
        </p:nvSpPr>
        <p:spPr>
          <a:xfrm>
            <a:off x="7806372" y="4001996"/>
            <a:ext cx="1012654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0912-345-678</a:t>
            </a:r>
            <a:endParaRPr lang="en-US" sz="837" dirty="0"/>
          </a:p>
        </p:txBody>
      </p:sp>
      <p:sp>
        <p:nvSpPr>
          <p:cNvPr id="46" name="Shape 37"/>
          <p:cNvSpPr/>
          <p:nvPr/>
        </p:nvSpPr>
        <p:spPr>
          <a:xfrm>
            <a:off x="4818526" y="4291317"/>
            <a:ext cx="4000500" cy="292894"/>
          </a:xfrm>
          <a:prstGeom prst="rect">
            <a:avLst/>
          </a:prstGeom>
          <a:solidFill>
            <a:srgbClr val="ECF0F1">
              <a:alpha val="50000"/>
            </a:srgbClr>
          </a:solidFill>
          <a:ln/>
        </p:spPr>
      </p:sp>
      <p:sp>
        <p:nvSpPr>
          <p:cNvPr id="47" name="Shape 38"/>
          <p:cNvSpPr/>
          <p:nvPr/>
        </p:nvSpPr>
        <p:spPr>
          <a:xfrm>
            <a:off x="4818526" y="4291317"/>
            <a:ext cx="977103" cy="292894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48" name="Shape 39"/>
          <p:cNvSpPr/>
          <p:nvPr/>
        </p:nvSpPr>
        <p:spPr>
          <a:xfrm>
            <a:off x="4818526" y="4577067"/>
            <a:ext cx="977103" cy="7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49" name="Text 40"/>
          <p:cNvSpPr/>
          <p:nvPr/>
        </p:nvSpPr>
        <p:spPr>
          <a:xfrm>
            <a:off x="4818526" y="4291317"/>
            <a:ext cx="97710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50" name="Text 41"/>
          <p:cNvSpPr/>
          <p:nvPr/>
        </p:nvSpPr>
        <p:spPr>
          <a:xfrm>
            <a:off x="5795629" y="4291317"/>
            <a:ext cx="565221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李小華</a:t>
            </a:r>
            <a:endParaRPr lang="en-US" sz="837" dirty="0"/>
          </a:p>
        </p:txBody>
      </p:sp>
      <p:sp>
        <p:nvSpPr>
          <p:cNvPr id="51" name="Text 42"/>
          <p:cNvSpPr/>
          <p:nvPr/>
        </p:nvSpPr>
        <p:spPr>
          <a:xfrm>
            <a:off x="6360851" y="4291317"/>
            <a:ext cx="1445521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hua@example.com</a:t>
            </a:r>
            <a:endParaRPr lang="en-US" sz="837" dirty="0"/>
          </a:p>
        </p:txBody>
      </p:sp>
      <p:sp>
        <p:nvSpPr>
          <p:cNvPr id="52" name="Text 43"/>
          <p:cNvSpPr/>
          <p:nvPr/>
        </p:nvSpPr>
        <p:spPr>
          <a:xfrm>
            <a:off x="7806372" y="4291317"/>
            <a:ext cx="1012654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0923-456-789</a:t>
            </a:r>
            <a:endParaRPr lang="en-US" sz="837" dirty="0"/>
          </a:p>
        </p:txBody>
      </p:sp>
      <p:sp>
        <p:nvSpPr>
          <p:cNvPr id="53" name="Shape 44"/>
          <p:cNvSpPr/>
          <p:nvPr/>
        </p:nvSpPr>
        <p:spPr>
          <a:xfrm>
            <a:off x="4818526" y="4584211"/>
            <a:ext cx="977103" cy="289322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54" name="Text 45"/>
          <p:cNvSpPr/>
          <p:nvPr/>
        </p:nvSpPr>
        <p:spPr>
          <a:xfrm>
            <a:off x="4818526" y="4584211"/>
            <a:ext cx="977103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55" name="Text 46"/>
          <p:cNvSpPr/>
          <p:nvPr/>
        </p:nvSpPr>
        <p:spPr>
          <a:xfrm>
            <a:off x="5795629" y="4584211"/>
            <a:ext cx="565221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張小美</a:t>
            </a:r>
            <a:endParaRPr lang="en-US" sz="837" dirty="0"/>
          </a:p>
        </p:txBody>
      </p:sp>
      <p:sp>
        <p:nvSpPr>
          <p:cNvPr id="56" name="Text 47"/>
          <p:cNvSpPr/>
          <p:nvPr/>
        </p:nvSpPr>
        <p:spPr>
          <a:xfrm>
            <a:off x="6360851" y="4584211"/>
            <a:ext cx="1445521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mei@example.com</a:t>
            </a:r>
            <a:endParaRPr lang="en-US" sz="837" dirty="0"/>
          </a:p>
        </p:txBody>
      </p:sp>
      <p:sp>
        <p:nvSpPr>
          <p:cNvPr id="57" name="Text 48"/>
          <p:cNvSpPr/>
          <p:nvPr/>
        </p:nvSpPr>
        <p:spPr>
          <a:xfrm>
            <a:off x="7806372" y="4584211"/>
            <a:ext cx="1012654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0934-567-890</a:t>
            </a:r>
            <a:endParaRPr lang="en-US" sz="837" dirty="0"/>
          </a:p>
        </p:txBody>
      </p:sp>
      <p:sp>
        <p:nvSpPr>
          <p:cNvPr id="58" name="Text 49"/>
          <p:cNvSpPr/>
          <p:nvPr/>
        </p:nvSpPr>
        <p:spPr>
          <a:xfrm>
            <a:off x="4818526" y="4934255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說明：</a:t>
            </a:r>
            <a:endParaRPr lang="en-US" sz="732" dirty="0"/>
          </a:p>
        </p:txBody>
      </p:sp>
      <p:sp>
        <p:nvSpPr>
          <p:cNvPr id="59" name="Text 50"/>
          <p:cNvSpPr/>
          <p:nvPr/>
        </p:nvSpPr>
        <p:spPr>
          <a:xfrm>
            <a:off x="5118564" y="4934255"/>
            <a:ext cx="18034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 為主鍵，唯一識別每位客戶</a:t>
            </a:r>
            <a:endParaRPr lang="en-US" sz="732" dirty="0"/>
          </a:p>
        </p:txBody>
      </p:sp>
      <p:sp>
        <p:nvSpPr>
          <p:cNvPr id="61" name="Shape 51"/>
          <p:cNvSpPr/>
          <p:nvPr/>
        </p:nvSpPr>
        <p:spPr>
          <a:xfrm>
            <a:off x="285750" y="3021637"/>
            <a:ext cx="4214813" cy="21717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2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906" y="3171656"/>
            <a:ext cx="171450" cy="171450"/>
          </a:xfrm>
          <a:prstGeom prst="rect">
            <a:avLst/>
          </a:prstGeom>
        </p:spPr>
      </p:pic>
      <p:sp>
        <p:nvSpPr>
          <p:cNvPr id="63" name="Text 52"/>
          <p:cNvSpPr/>
          <p:nvPr/>
        </p:nvSpPr>
        <p:spPr>
          <a:xfrm>
            <a:off x="635793" y="3128794"/>
            <a:ext cx="685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資料型別 </a:t>
            </a:r>
            <a:endParaRPr lang="en-US" sz="1350" dirty="0"/>
          </a:p>
        </p:txBody>
      </p:sp>
      <p:sp>
        <p:nvSpPr>
          <p:cNvPr id="64" name="Text 53"/>
          <p:cNvSpPr/>
          <p:nvPr/>
        </p:nvSpPr>
        <p:spPr>
          <a:xfrm>
            <a:off x="392906" y="3457406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常見的資料型別包括：</a:t>
            </a:r>
            <a:endParaRPr lang="en-US" sz="837" dirty="0"/>
          </a:p>
        </p:txBody>
      </p:sp>
      <p:sp>
        <p:nvSpPr>
          <p:cNvPr id="65" name="Shape 54"/>
          <p:cNvSpPr/>
          <p:nvPr/>
        </p:nvSpPr>
        <p:spPr>
          <a:xfrm>
            <a:off x="392906" y="3686006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66" name="Text 55"/>
          <p:cNvSpPr/>
          <p:nvPr/>
        </p:nvSpPr>
        <p:spPr>
          <a:xfrm>
            <a:off x="450056" y="3750300"/>
            <a:ext cx="764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整數 (Integer)</a:t>
            </a:r>
            <a:endParaRPr lang="en-US" sz="837" dirty="0"/>
          </a:p>
        </p:txBody>
      </p:sp>
      <p:sp>
        <p:nvSpPr>
          <p:cNvPr id="67" name="Text 56"/>
          <p:cNvSpPr/>
          <p:nvPr/>
        </p:nvSpPr>
        <p:spPr>
          <a:xfrm>
            <a:off x="450056" y="3914606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如：年齡、數量、ID</a:t>
            </a:r>
            <a:endParaRPr lang="en-US" sz="732" dirty="0"/>
          </a:p>
        </p:txBody>
      </p:sp>
      <p:sp>
        <p:nvSpPr>
          <p:cNvPr id="68" name="Shape 57"/>
          <p:cNvSpPr/>
          <p:nvPr/>
        </p:nvSpPr>
        <p:spPr>
          <a:xfrm>
            <a:off x="2421731" y="3686006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69" name="Text 58"/>
          <p:cNvSpPr/>
          <p:nvPr/>
        </p:nvSpPr>
        <p:spPr>
          <a:xfrm>
            <a:off x="2478881" y="3750300"/>
            <a:ext cx="1246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浮點數 (Float/Decimal)</a:t>
            </a:r>
            <a:endParaRPr lang="en-US" sz="837" dirty="0"/>
          </a:p>
        </p:txBody>
      </p:sp>
      <p:sp>
        <p:nvSpPr>
          <p:cNvPr id="70" name="Text 59"/>
          <p:cNvSpPr/>
          <p:nvPr/>
        </p:nvSpPr>
        <p:spPr>
          <a:xfrm>
            <a:off x="2478881" y="3914606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如：價格、比率、測量值</a:t>
            </a:r>
            <a:endParaRPr lang="en-US" sz="732" dirty="0"/>
          </a:p>
        </p:txBody>
      </p:sp>
      <p:sp>
        <p:nvSpPr>
          <p:cNvPr id="71" name="Shape 60"/>
          <p:cNvSpPr/>
          <p:nvPr/>
        </p:nvSpPr>
        <p:spPr>
          <a:xfrm>
            <a:off x="392906" y="4171781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72" name="Text 61"/>
          <p:cNvSpPr/>
          <p:nvPr/>
        </p:nvSpPr>
        <p:spPr>
          <a:xfrm>
            <a:off x="450056" y="4236075"/>
            <a:ext cx="9689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字串 (String/Text)</a:t>
            </a:r>
            <a:endParaRPr lang="en-US" sz="837" dirty="0"/>
          </a:p>
        </p:txBody>
      </p:sp>
      <p:sp>
        <p:nvSpPr>
          <p:cNvPr id="73" name="Text 62"/>
          <p:cNvSpPr/>
          <p:nvPr/>
        </p:nvSpPr>
        <p:spPr>
          <a:xfrm>
            <a:off x="450056" y="4400381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如：姓名、地址、描述</a:t>
            </a:r>
            <a:endParaRPr lang="en-US" sz="732" dirty="0"/>
          </a:p>
        </p:txBody>
      </p:sp>
      <p:sp>
        <p:nvSpPr>
          <p:cNvPr id="74" name="Shape 63"/>
          <p:cNvSpPr/>
          <p:nvPr/>
        </p:nvSpPr>
        <p:spPr>
          <a:xfrm>
            <a:off x="2421731" y="4171781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75" name="Text 64"/>
          <p:cNvSpPr/>
          <p:nvPr/>
        </p:nvSpPr>
        <p:spPr>
          <a:xfrm>
            <a:off x="2478881" y="4236075"/>
            <a:ext cx="11632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日期時間 (Date/Time)</a:t>
            </a:r>
            <a:endParaRPr lang="en-US" sz="837" dirty="0"/>
          </a:p>
        </p:txBody>
      </p:sp>
      <p:sp>
        <p:nvSpPr>
          <p:cNvPr id="76" name="Text 65"/>
          <p:cNvSpPr/>
          <p:nvPr/>
        </p:nvSpPr>
        <p:spPr>
          <a:xfrm>
            <a:off x="2478881" y="4400381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如：生日、訂單日期</a:t>
            </a:r>
            <a:endParaRPr lang="en-US" sz="732" dirty="0"/>
          </a:p>
        </p:txBody>
      </p:sp>
      <p:sp>
        <p:nvSpPr>
          <p:cNvPr id="77" name="Shape 66"/>
          <p:cNvSpPr/>
          <p:nvPr/>
        </p:nvSpPr>
        <p:spPr>
          <a:xfrm>
            <a:off x="392906" y="4657556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78" name="Text 67"/>
          <p:cNvSpPr/>
          <p:nvPr/>
        </p:nvSpPr>
        <p:spPr>
          <a:xfrm>
            <a:off x="450056" y="4721850"/>
            <a:ext cx="9149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布林值 (Boolean)</a:t>
            </a:r>
            <a:endParaRPr lang="en-US" sz="837" dirty="0"/>
          </a:p>
        </p:txBody>
      </p:sp>
      <p:sp>
        <p:nvSpPr>
          <p:cNvPr id="79" name="Text 68"/>
          <p:cNvSpPr/>
          <p:nvPr/>
        </p:nvSpPr>
        <p:spPr>
          <a:xfrm>
            <a:off x="450056" y="4886156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如：是/否、真/假</a:t>
            </a:r>
            <a:endParaRPr lang="en-US" sz="732" dirty="0"/>
          </a:p>
        </p:txBody>
      </p:sp>
      <p:sp>
        <p:nvSpPr>
          <p:cNvPr id="80" name="Shape 69"/>
          <p:cNvSpPr/>
          <p:nvPr/>
        </p:nvSpPr>
        <p:spPr>
          <a:xfrm>
            <a:off x="2421731" y="4657556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81" name="Text 70"/>
          <p:cNvSpPr/>
          <p:nvPr/>
        </p:nvSpPr>
        <p:spPr>
          <a:xfrm>
            <a:off x="2478881" y="4721850"/>
            <a:ext cx="8228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二進位 (Binary)</a:t>
            </a:r>
            <a:endParaRPr lang="en-US" sz="837" dirty="0"/>
          </a:p>
        </p:txBody>
      </p:sp>
      <p:sp>
        <p:nvSpPr>
          <p:cNvPr id="82" name="Text 71"/>
          <p:cNvSpPr/>
          <p:nvPr/>
        </p:nvSpPr>
        <p:spPr>
          <a:xfrm>
            <a:off x="2478881" y="4886156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如：圖片、檔案</a:t>
            </a:r>
            <a:endParaRPr lang="en-US" sz="732" dirty="0"/>
          </a:p>
        </p:txBody>
      </p:sp>
      <p:sp>
        <p:nvSpPr>
          <p:cNvPr id="83" name="Text 72"/>
          <p:cNvSpPr/>
          <p:nvPr/>
        </p:nvSpPr>
        <p:spPr>
          <a:xfrm>
            <a:off x="7475711" y="5650706"/>
            <a:ext cx="15254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第一堂課：認識資料 &amp; 資料庫思維</a:t>
            </a:r>
            <a:endParaRPr lang="en-US" sz="732" dirty="0"/>
          </a:p>
        </p:txBody>
      </p:sp>
      <p:pic>
        <p:nvPicPr>
          <p:cNvPr id="84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9156" y="883745"/>
            <a:ext cx="4179094" cy="20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4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721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範例表格展示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29078" y="925438"/>
            <a:ext cx="4179094" cy="1907381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953" y="1171004"/>
            <a:ext cx="157163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00553" y="1068313"/>
            <a:ext cx="94699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 表 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2671953" y="1389781"/>
            <a:ext cx="1445577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8" name="Shape 4"/>
          <p:cNvSpPr/>
          <p:nvPr/>
        </p:nvSpPr>
        <p:spPr>
          <a:xfrm>
            <a:off x="2729103" y="1439788"/>
            <a:ext cx="666936" cy="164306"/>
          </a:xfrm>
          <a:prstGeom prst="rect">
            <a:avLst/>
          </a:prstGeom>
          <a:solidFill>
            <a:srgbClr val="FFFACD"/>
          </a:solidFill>
          <a:ln/>
        </p:spPr>
      </p:sp>
      <p:sp>
        <p:nvSpPr>
          <p:cNvPr id="9" name="Text 5"/>
          <p:cNvSpPr/>
          <p:nvPr/>
        </p:nvSpPr>
        <p:spPr>
          <a:xfrm>
            <a:off x="2729103" y="1439788"/>
            <a:ext cx="666936" cy="164306"/>
          </a:xfrm>
          <a:prstGeom prst="rect">
            <a:avLst/>
          </a:prstGeom>
          <a:noFill/>
          <a:ln/>
        </p:spPr>
        <p:txBody>
          <a:bodyPr wrap="none" lIns="34036" tIns="17018" rIns="34036" bIns="17018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10" name="Shape 6"/>
          <p:cNvSpPr/>
          <p:nvPr/>
        </p:nvSpPr>
        <p:spPr>
          <a:xfrm>
            <a:off x="4117530" y="1389781"/>
            <a:ext cx="766669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7"/>
          <p:cNvSpPr/>
          <p:nvPr/>
        </p:nvSpPr>
        <p:spPr>
          <a:xfrm>
            <a:off x="4117530" y="1389781"/>
            <a:ext cx="766669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name</a:t>
            </a:r>
            <a:endParaRPr lang="en-US" sz="732" dirty="0"/>
          </a:p>
        </p:txBody>
      </p:sp>
      <p:sp>
        <p:nvSpPr>
          <p:cNvPr id="12" name="Shape 8"/>
          <p:cNvSpPr/>
          <p:nvPr/>
        </p:nvSpPr>
        <p:spPr>
          <a:xfrm>
            <a:off x="4884199" y="1389781"/>
            <a:ext cx="870142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3" name="Text 9"/>
          <p:cNvSpPr/>
          <p:nvPr/>
        </p:nvSpPr>
        <p:spPr>
          <a:xfrm>
            <a:off x="4884199" y="1389781"/>
            <a:ext cx="870142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gender</a:t>
            </a:r>
            <a:endParaRPr lang="en-US" sz="732" dirty="0"/>
          </a:p>
        </p:txBody>
      </p:sp>
      <p:sp>
        <p:nvSpPr>
          <p:cNvPr id="14" name="Shape 10"/>
          <p:cNvSpPr/>
          <p:nvPr/>
        </p:nvSpPr>
        <p:spPr>
          <a:xfrm>
            <a:off x="5754342" y="1389781"/>
            <a:ext cx="810955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5" name="Text 11"/>
          <p:cNvSpPr/>
          <p:nvPr/>
        </p:nvSpPr>
        <p:spPr>
          <a:xfrm>
            <a:off x="5754342" y="1389781"/>
            <a:ext cx="810955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2671953" y="1654100"/>
            <a:ext cx="1445577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C001</a:t>
            </a:r>
            <a:endParaRPr lang="en-US" sz="732" dirty="0"/>
          </a:p>
        </p:txBody>
      </p:sp>
      <p:sp>
        <p:nvSpPr>
          <p:cNvPr id="17" name="Text 13"/>
          <p:cNvSpPr/>
          <p:nvPr/>
        </p:nvSpPr>
        <p:spPr>
          <a:xfrm>
            <a:off x="4117530" y="1654100"/>
            <a:ext cx="766669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王小明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4884199" y="1654100"/>
            <a:ext cx="870142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</a:t>
            </a:r>
            <a:endParaRPr lang="en-US" sz="732" dirty="0"/>
          </a:p>
        </p:txBody>
      </p:sp>
      <p:sp>
        <p:nvSpPr>
          <p:cNvPr id="19" name="Text 15"/>
          <p:cNvSpPr/>
          <p:nvPr/>
        </p:nvSpPr>
        <p:spPr>
          <a:xfrm>
            <a:off x="5754342" y="1654100"/>
            <a:ext cx="810955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北部</a:t>
            </a:r>
            <a:endParaRPr lang="en-US" sz="732" dirty="0"/>
          </a:p>
        </p:txBody>
      </p:sp>
      <p:sp>
        <p:nvSpPr>
          <p:cNvPr id="20" name="Shape 16"/>
          <p:cNvSpPr/>
          <p:nvPr/>
        </p:nvSpPr>
        <p:spPr>
          <a:xfrm>
            <a:off x="2671953" y="1921991"/>
            <a:ext cx="3893344" cy="271463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21" name="Text 17"/>
          <p:cNvSpPr/>
          <p:nvPr/>
        </p:nvSpPr>
        <p:spPr>
          <a:xfrm>
            <a:off x="2671953" y="1921991"/>
            <a:ext cx="1445577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C002</a:t>
            </a:r>
            <a:endParaRPr lang="en-US" sz="732" dirty="0"/>
          </a:p>
        </p:txBody>
      </p:sp>
      <p:sp>
        <p:nvSpPr>
          <p:cNvPr id="22" name="Text 18"/>
          <p:cNvSpPr/>
          <p:nvPr/>
        </p:nvSpPr>
        <p:spPr>
          <a:xfrm>
            <a:off x="4117530" y="1921991"/>
            <a:ext cx="766669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李小華</a:t>
            </a:r>
            <a:endParaRPr lang="en-US" sz="732" dirty="0"/>
          </a:p>
        </p:txBody>
      </p:sp>
      <p:sp>
        <p:nvSpPr>
          <p:cNvPr id="23" name="Text 19"/>
          <p:cNvSpPr/>
          <p:nvPr/>
        </p:nvSpPr>
        <p:spPr>
          <a:xfrm>
            <a:off x="4884199" y="1921991"/>
            <a:ext cx="870142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5754342" y="1921991"/>
            <a:ext cx="810955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中部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2671953" y="2193453"/>
            <a:ext cx="1445577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C003</a:t>
            </a:r>
            <a:endParaRPr lang="en-US" sz="732" dirty="0"/>
          </a:p>
        </p:txBody>
      </p:sp>
      <p:sp>
        <p:nvSpPr>
          <p:cNvPr id="26" name="Text 22"/>
          <p:cNvSpPr/>
          <p:nvPr/>
        </p:nvSpPr>
        <p:spPr>
          <a:xfrm>
            <a:off x="4117530" y="2193453"/>
            <a:ext cx="766669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張小美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4884199" y="2193453"/>
            <a:ext cx="870142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5754342" y="2193453"/>
            <a:ext cx="810955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南部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2671953" y="2539925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主鍵：customer_id</a:t>
            </a:r>
            <a:endParaRPr lang="en-US" sz="732" dirty="0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331" y="2975694"/>
            <a:ext cx="128588" cy="171450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2529078" y="3254300"/>
            <a:ext cx="4179094" cy="1907381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953" y="3499866"/>
            <a:ext cx="201811" cy="8930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2945201" y="3397175"/>
            <a:ext cx="10874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表 </a:t>
            </a:r>
            <a:endParaRPr lang="en-US" sz="1046" dirty="0"/>
          </a:p>
        </p:txBody>
      </p:sp>
      <p:sp>
        <p:nvSpPr>
          <p:cNvPr id="34" name="Shape 28"/>
          <p:cNvSpPr/>
          <p:nvPr/>
        </p:nvSpPr>
        <p:spPr>
          <a:xfrm>
            <a:off x="2671953" y="3718644"/>
            <a:ext cx="1245664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5" name="Shape 29"/>
          <p:cNvSpPr/>
          <p:nvPr/>
        </p:nvSpPr>
        <p:spPr>
          <a:xfrm>
            <a:off x="2729103" y="3768650"/>
            <a:ext cx="768065" cy="164306"/>
          </a:xfrm>
          <a:prstGeom prst="rect">
            <a:avLst/>
          </a:prstGeom>
          <a:solidFill>
            <a:srgbClr val="FFFACD"/>
          </a:solidFill>
          <a:ln/>
        </p:spPr>
      </p:sp>
      <p:sp>
        <p:nvSpPr>
          <p:cNvPr id="36" name="Text 30"/>
          <p:cNvSpPr/>
          <p:nvPr/>
        </p:nvSpPr>
        <p:spPr>
          <a:xfrm>
            <a:off x="2729103" y="3768650"/>
            <a:ext cx="768065" cy="164306"/>
          </a:xfrm>
          <a:prstGeom prst="rect">
            <a:avLst/>
          </a:prstGeom>
          <a:noFill/>
          <a:ln/>
        </p:spPr>
        <p:txBody>
          <a:bodyPr wrap="none" lIns="34036" tIns="17018" rIns="34036" bIns="17018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transaction_id</a:t>
            </a:r>
            <a:endParaRPr lang="en-US" sz="732" dirty="0"/>
          </a:p>
        </p:txBody>
      </p:sp>
      <p:sp>
        <p:nvSpPr>
          <p:cNvPr id="37" name="Shape 31"/>
          <p:cNvSpPr/>
          <p:nvPr/>
        </p:nvSpPr>
        <p:spPr>
          <a:xfrm>
            <a:off x="3917617" y="3718644"/>
            <a:ext cx="1022226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8" name="Text 32"/>
          <p:cNvSpPr/>
          <p:nvPr/>
        </p:nvSpPr>
        <p:spPr>
          <a:xfrm>
            <a:off x="3917617" y="3718644"/>
            <a:ext cx="102222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39" name="Shape 33"/>
          <p:cNvSpPr/>
          <p:nvPr/>
        </p:nvSpPr>
        <p:spPr>
          <a:xfrm>
            <a:off x="4939842" y="3718644"/>
            <a:ext cx="905889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0" name="Text 34"/>
          <p:cNvSpPr/>
          <p:nvPr/>
        </p:nvSpPr>
        <p:spPr>
          <a:xfrm>
            <a:off x="4939842" y="3718644"/>
            <a:ext cx="905889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41" name="Shape 35"/>
          <p:cNvSpPr/>
          <p:nvPr/>
        </p:nvSpPr>
        <p:spPr>
          <a:xfrm>
            <a:off x="5845731" y="3718644"/>
            <a:ext cx="719565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2" name="Text 36"/>
          <p:cNvSpPr/>
          <p:nvPr/>
        </p:nvSpPr>
        <p:spPr>
          <a:xfrm>
            <a:off x="5845731" y="3718644"/>
            <a:ext cx="719565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amount</a:t>
            </a:r>
            <a:endParaRPr lang="en-US" sz="732" dirty="0"/>
          </a:p>
        </p:txBody>
      </p:sp>
      <p:sp>
        <p:nvSpPr>
          <p:cNvPr id="43" name="Text 37"/>
          <p:cNvSpPr/>
          <p:nvPr/>
        </p:nvSpPr>
        <p:spPr>
          <a:xfrm>
            <a:off x="2671953" y="3982963"/>
            <a:ext cx="1245664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T001</a:t>
            </a:r>
            <a:endParaRPr lang="en-US" sz="732" dirty="0"/>
          </a:p>
        </p:txBody>
      </p:sp>
      <p:sp>
        <p:nvSpPr>
          <p:cNvPr id="44" name="Text 38"/>
          <p:cNvSpPr/>
          <p:nvPr/>
        </p:nvSpPr>
        <p:spPr>
          <a:xfrm>
            <a:off x="3917617" y="3982963"/>
            <a:ext cx="1022226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C001</a:t>
            </a:r>
            <a:endParaRPr lang="en-US" sz="732" dirty="0"/>
          </a:p>
        </p:txBody>
      </p:sp>
      <p:sp>
        <p:nvSpPr>
          <p:cNvPr id="45" name="Text 39"/>
          <p:cNvSpPr/>
          <p:nvPr/>
        </p:nvSpPr>
        <p:spPr>
          <a:xfrm>
            <a:off x="4939842" y="3982963"/>
            <a:ext cx="905889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P005</a:t>
            </a:r>
            <a:endParaRPr lang="en-US" sz="732" dirty="0"/>
          </a:p>
        </p:txBody>
      </p:sp>
      <p:sp>
        <p:nvSpPr>
          <p:cNvPr id="46" name="Text 40"/>
          <p:cNvSpPr/>
          <p:nvPr/>
        </p:nvSpPr>
        <p:spPr>
          <a:xfrm>
            <a:off x="5845731" y="3982963"/>
            <a:ext cx="719565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1200</a:t>
            </a:r>
            <a:endParaRPr lang="en-US" sz="732" dirty="0"/>
          </a:p>
        </p:txBody>
      </p:sp>
      <p:sp>
        <p:nvSpPr>
          <p:cNvPr id="47" name="Shape 41"/>
          <p:cNvSpPr/>
          <p:nvPr/>
        </p:nvSpPr>
        <p:spPr>
          <a:xfrm>
            <a:off x="2671953" y="4250853"/>
            <a:ext cx="3893344" cy="271463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8" name="Text 42"/>
          <p:cNvSpPr/>
          <p:nvPr/>
        </p:nvSpPr>
        <p:spPr>
          <a:xfrm>
            <a:off x="2671953" y="4250853"/>
            <a:ext cx="1245664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T002</a:t>
            </a:r>
            <a:endParaRPr lang="en-US" sz="732" dirty="0"/>
          </a:p>
        </p:txBody>
      </p:sp>
      <p:sp>
        <p:nvSpPr>
          <p:cNvPr id="49" name="Text 43"/>
          <p:cNvSpPr/>
          <p:nvPr/>
        </p:nvSpPr>
        <p:spPr>
          <a:xfrm>
            <a:off x="3917617" y="4250853"/>
            <a:ext cx="1022226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C002</a:t>
            </a:r>
            <a:endParaRPr lang="en-US" sz="732" dirty="0"/>
          </a:p>
        </p:txBody>
      </p:sp>
      <p:sp>
        <p:nvSpPr>
          <p:cNvPr id="50" name="Text 44"/>
          <p:cNvSpPr/>
          <p:nvPr/>
        </p:nvSpPr>
        <p:spPr>
          <a:xfrm>
            <a:off x="4939842" y="4250853"/>
            <a:ext cx="905889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P003</a:t>
            </a:r>
            <a:endParaRPr lang="en-US" sz="732" dirty="0"/>
          </a:p>
        </p:txBody>
      </p:sp>
      <p:sp>
        <p:nvSpPr>
          <p:cNvPr id="51" name="Text 45"/>
          <p:cNvSpPr/>
          <p:nvPr/>
        </p:nvSpPr>
        <p:spPr>
          <a:xfrm>
            <a:off x="5845731" y="4250853"/>
            <a:ext cx="719565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</a:t>
            </a:r>
            <a:endParaRPr lang="en-US" sz="732" dirty="0"/>
          </a:p>
        </p:txBody>
      </p:sp>
      <p:sp>
        <p:nvSpPr>
          <p:cNvPr id="52" name="Text 46"/>
          <p:cNvSpPr/>
          <p:nvPr/>
        </p:nvSpPr>
        <p:spPr>
          <a:xfrm>
            <a:off x="2671953" y="4522316"/>
            <a:ext cx="1245664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T003</a:t>
            </a:r>
            <a:endParaRPr lang="en-US" sz="732" dirty="0"/>
          </a:p>
        </p:txBody>
      </p:sp>
      <p:sp>
        <p:nvSpPr>
          <p:cNvPr id="53" name="Text 47"/>
          <p:cNvSpPr/>
          <p:nvPr/>
        </p:nvSpPr>
        <p:spPr>
          <a:xfrm>
            <a:off x="3917617" y="4522316"/>
            <a:ext cx="1022226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C001</a:t>
            </a:r>
            <a:endParaRPr lang="en-US" sz="732" dirty="0"/>
          </a:p>
        </p:txBody>
      </p:sp>
      <p:sp>
        <p:nvSpPr>
          <p:cNvPr id="54" name="Text 48"/>
          <p:cNvSpPr/>
          <p:nvPr/>
        </p:nvSpPr>
        <p:spPr>
          <a:xfrm>
            <a:off x="4939842" y="4522316"/>
            <a:ext cx="905889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P001</a:t>
            </a:r>
            <a:endParaRPr lang="en-US" sz="732" dirty="0"/>
          </a:p>
        </p:txBody>
      </p:sp>
      <p:sp>
        <p:nvSpPr>
          <p:cNvPr id="55" name="Text 49"/>
          <p:cNvSpPr/>
          <p:nvPr/>
        </p:nvSpPr>
        <p:spPr>
          <a:xfrm>
            <a:off x="5845731" y="4522316"/>
            <a:ext cx="719565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500</a:t>
            </a:r>
            <a:endParaRPr lang="en-US" sz="732" dirty="0"/>
          </a:p>
        </p:txBody>
      </p:sp>
      <p:sp>
        <p:nvSpPr>
          <p:cNvPr id="56" name="Text 50"/>
          <p:cNvSpPr/>
          <p:nvPr/>
        </p:nvSpPr>
        <p:spPr>
          <a:xfrm>
            <a:off x="2671953" y="4868788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主鍵：transaction_id，外鍵：customer_id, product_id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1319" y="264484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關聯式資料庫特徵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1319" y="935997"/>
            <a:ext cx="4179094" cy="1335881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75" y="1145844"/>
            <a:ext cx="157163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7075" y="1043153"/>
            <a:ext cx="8818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SQL 查詢語言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18475" y="1336047"/>
            <a:ext cx="26808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使用結構化查詢語言(SQL)來定義、操作和查詢資料。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318475" y="1571790"/>
            <a:ext cx="3964781" cy="592931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9" name="Text 5"/>
          <p:cNvSpPr/>
          <p:nvPr/>
        </p:nvSpPr>
        <p:spPr>
          <a:xfrm>
            <a:off x="389913" y="1650372"/>
            <a:ext cx="34524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735157" y="1650372"/>
            <a:ext cx="15098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customer_name, order_amount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389913" y="1800390"/>
            <a:ext cx="2948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</a:t>
            </a:r>
            <a:endParaRPr lang="en-US" sz="732" dirty="0"/>
          </a:p>
        </p:txBody>
      </p:sp>
      <p:sp>
        <p:nvSpPr>
          <p:cNvPr id="12" name="Text 8"/>
          <p:cNvSpPr/>
          <p:nvPr/>
        </p:nvSpPr>
        <p:spPr>
          <a:xfrm>
            <a:off x="684760" y="1800390"/>
            <a:ext cx="5194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</a:t>
            </a:r>
            <a:endParaRPr lang="en-US" sz="732" dirty="0"/>
          </a:p>
        </p:txBody>
      </p:sp>
      <p:sp>
        <p:nvSpPr>
          <p:cNvPr id="13" name="Text 9"/>
          <p:cNvSpPr/>
          <p:nvPr/>
        </p:nvSpPr>
        <p:spPr>
          <a:xfrm>
            <a:off x="389913" y="1950409"/>
            <a:ext cx="232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622866" y="1950409"/>
            <a:ext cx="3589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orders 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981812" y="1950409"/>
            <a:ext cx="1609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1142741" y="1950409"/>
            <a:ext cx="16806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customers.id = orders.customer_id; </a:t>
            </a:r>
            <a:endParaRPr lang="en-US" sz="732" dirty="0"/>
          </a:p>
        </p:txBody>
      </p:sp>
      <p:sp>
        <p:nvSpPr>
          <p:cNvPr id="17" name="Shape 13"/>
          <p:cNvSpPr/>
          <p:nvPr/>
        </p:nvSpPr>
        <p:spPr>
          <a:xfrm>
            <a:off x="211319" y="2379034"/>
            <a:ext cx="4179094" cy="6715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75" y="2588882"/>
            <a:ext cx="223242" cy="893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13155" y="2486190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表間關聯 </a:t>
            </a:r>
            <a:endParaRPr lang="en-US" sz="1046" dirty="0"/>
          </a:p>
        </p:txBody>
      </p:sp>
      <p:sp>
        <p:nvSpPr>
          <p:cNvPr id="20" name="Text 15"/>
          <p:cNvSpPr/>
          <p:nvPr/>
        </p:nvSpPr>
        <p:spPr>
          <a:xfrm>
            <a:off x="318475" y="2771940"/>
            <a:ext cx="3964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透過外鍵(Foreign Key)建立表格之間的關聯，實現資料的一致性和完整性。 </a:t>
            </a:r>
            <a:endParaRPr lang="en-US" sz="837" dirty="0"/>
          </a:p>
        </p:txBody>
      </p:sp>
      <p:sp>
        <p:nvSpPr>
          <p:cNvPr id="21" name="Shape 16"/>
          <p:cNvSpPr/>
          <p:nvPr/>
        </p:nvSpPr>
        <p:spPr>
          <a:xfrm>
            <a:off x="211319" y="3157703"/>
            <a:ext cx="4179094" cy="6715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75" y="3367550"/>
            <a:ext cx="178594" cy="893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68507" y="3264859"/>
            <a:ext cx="65566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JOIN 操作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318475" y="3550609"/>
            <a:ext cx="3964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能夠結合多個表格的資料，進行複雜的查詢和分析。 </a:t>
            </a:r>
            <a:endParaRPr lang="en-US" sz="837" dirty="0"/>
          </a:p>
        </p:txBody>
      </p:sp>
      <p:sp>
        <p:nvSpPr>
          <p:cNvPr id="25" name="Shape 19"/>
          <p:cNvSpPr/>
          <p:nvPr/>
        </p:nvSpPr>
        <p:spPr>
          <a:xfrm>
            <a:off x="211319" y="3936372"/>
            <a:ext cx="470036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6" name="Text 20"/>
          <p:cNvSpPr/>
          <p:nvPr/>
        </p:nvSpPr>
        <p:spPr>
          <a:xfrm>
            <a:off x="211319" y="3936372"/>
            <a:ext cx="470036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</a:t>
            </a:r>
            <a:endParaRPr lang="en-US" sz="732" dirty="0"/>
          </a:p>
        </p:txBody>
      </p:sp>
      <p:sp>
        <p:nvSpPr>
          <p:cNvPr id="27" name="Shape 21"/>
          <p:cNvSpPr/>
          <p:nvPr/>
        </p:nvSpPr>
        <p:spPr>
          <a:xfrm>
            <a:off x="738505" y="3936372"/>
            <a:ext cx="690544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8" name="Text 22"/>
          <p:cNvSpPr/>
          <p:nvPr/>
        </p:nvSpPr>
        <p:spPr>
          <a:xfrm>
            <a:off x="738505" y="3936372"/>
            <a:ext cx="690544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</a:t>
            </a:r>
            <a:endParaRPr lang="en-US" sz="732" dirty="0"/>
          </a:p>
        </p:txBody>
      </p:sp>
      <p:sp>
        <p:nvSpPr>
          <p:cNvPr id="29" name="Shape 23"/>
          <p:cNvSpPr/>
          <p:nvPr/>
        </p:nvSpPr>
        <p:spPr>
          <a:xfrm>
            <a:off x="1486199" y="3936372"/>
            <a:ext cx="446624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0" name="Text 24"/>
          <p:cNvSpPr/>
          <p:nvPr/>
        </p:nvSpPr>
        <p:spPr>
          <a:xfrm>
            <a:off x="1486199" y="3936372"/>
            <a:ext cx="446624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Oracle</a:t>
            </a:r>
            <a:endParaRPr lang="en-US" sz="732" dirty="0"/>
          </a:p>
        </p:txBody>
      </p:sp>
      <p:sp>
        <p:nvSpPr>
          <p:cNvPr id="31" name="Shape 25"/>
          <p:cNvSpPr/>
          <p:nvPr/>
        </p:nvSpPr>
        <p:spPr>
          <a:xfrm>
            <a:off x="1989973" y="3936372"/>
            <a:ext cx="65543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2" name="Text 26"/>
          <p:cNvSpPr/>
          <p:nvPr/>
        </p:nvSpPr>
        <p:spPr>
          <a:xfrm>
            <a:off x="1989973" y="3936372"/>
            <a:ext cx="65543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Server</a:t>
            </a:r>
            <a:endParaRPr lang="en-US" sz="732" dirty="0"/>
          </a:p>
        </p:txBody>
      </p:sp>
      <p:pic>
        <p:nvPicPr>
          <p:cNvPr id="5122" name="Picture 2" descr="https://job.achi.idv.tw/wp-content/uploads/2013/06/2013-06-03_1558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412" y="1669797"/>
            <a:ext cx="4626360" cy="19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6892" y="264484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非關聯式資料庫特徵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136892" y="935997"/>
            <a:ext cx="4179094" cy="84296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8" y="1145844"/>
            <a:ext cx="201811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7297" y="1043153"/>
            <a:ext cx="122931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NoSQL 資料庫特性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44048" y="1328903"/>
            <a:ext cx="39647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NoSQL（Not Only SQL）資料庫設計用於處理大量分散式資料，提供高度擴展性和靈活的資料模型。 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92" y="1914690"/>
            <a:ext cx="85725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79767" y="1886115"/>
            <a:ext cx="342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文件型 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136892" y="2093284"/>
            <a:ext cx="201810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以文件形式儲存資料，通常是JSON或BSON格式。 </a:t>
            </a:r>
            <a:endParaRPr lang="en-US" sz="732" dirty="0"/>
          </a:p>
        </p:txBody>
      </p:sp>
      <p:sp>
        <p:nvSpPr>
          <p:cNvPr id="11" name="Shape 6"/>
          <p:cNvSpPr/>
          <p:nvPr/>
        </p:nvSpPr>
        <p:spPr>
          <a:xfrm>
            <a:off x="136892" y="2393322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2" name="Text 7"/>
          <p:cNvSpPr/>
          <p:nvPr/>
        </p:nvSpPr>
        <p:spPr>
          <a:xfrm>
            <a:off x="136892" y="2393322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MongoDB</a:t>
            </a:r>
            <a:endParaRPr lang="en-US" sz="732" dirty="0"/>
          </a:p>
        </p:txBody>
      </p:sp>
      <p:sp>
        <p:nvSpPr>
          <p:cNvPr id="13" name="Shape 8"/>
          <p:cNvSpPr/>
          <p:nvPr/>
        </p:nvSpPr>
        <p:spPr>
          <a:xfrm>
            <a:off x="136892" y="2671928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4" name="Text 9"/>
          <p:cNvSpPr/>
          <p:nvPr/>
        </p:nvSpPr>
        <p:spPr>
          <a:xfrm>
            <a:off x="136892" y="2671928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CouchDB</a:t>
            </a:r>
            <a:endParaRPr lang="en-US" sz="73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439" y="1914690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397889" y="1886115"/>
            <a:ext cx="342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鍵值型 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2226439" y="2093284"/>
            <a:ext cx="20181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以鍵值對形式儲存資料，適合快速查詢。 </a:t>
            </a:r>
            <a:endParaRPr lang="en-US" sz="732" dirty="0"/>
          </a:p>
        </p:txBody>
      </p:sp>
      <p:sp>
        <p:nvSpPr>
          <p:cNvPr id="18" name="Shape 12"/>
          <p:cNvSpPr/>
          <p:nvPr/>
        </p:nvSpPr>
        <p:spPr>
          <a:xfrm>
            <a:off x="2226439" y="2243303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9" name="Text 13"/>
          <p:cNvSpPr/>
          <p:nvPr/>
        </p:nvSpPr>
        <p:spPr>
          <a:xfrm>
            <a:off x="2226439" y="2243303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</a:t>
            </a:r>
            <a:endParaRPr lang="en-US" sz="732" dirty="0"/>
          </a:p>
        </p:txBody>
      </p:sp>
      <p:sp>
        <p:nvSpPr>
          <p:cNvPr id="20" name="Shape 14"/>
          <p:cNvSpPr/>
          <p:nvPr/>
        </p:nvSpPr>
        <p:spPr>
          <a:xfrm>
            <a:off x="2226439" y="2521909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1" name="Text 15"/>
          <p:cNvSpPr/>
          <p:nvPr/>
        </p:nvSpPr>
        <p:spPr>
          <a:xfrm>
            <a:off x="2226439" y="2521909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DynamoDB</a:t>
            </a:r>
            <a:endParaRPr lang="en-US" sz="732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92" y="3050547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08342" y="3021972"/>
            <a:ext cx="457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列式儲存 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136892" y="3229140"/>
            <a:ext cx="20181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以列為單位儲存資料，適合大量資料分析。 </a:t>
            </a:r>
            <a:endParaRPr lang="en-US" sz="732" dirty="0"/>
          </a:p>
        </p:txBody>
      </p:sp>
      <p:sp>
        <p:nvSpPr>
          <p:cNvPr id="25" name="Shape 18"/>
          <p:cNvSpPr/>
          <p:nvPr/>
        </p:nvSpPr>
        <p:spPr>
          <a:xfrm>
            <a:off x="136892" y="3379159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6" name="Text 19"/>
          <p:cNvSpPr/>
          <p:nvPr/>
        </p:nvSpPr>
        <p:spPr>
          <a:xfrm>
            <a:off x="136892" y="3379159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Cassandra</a:t>
            </a:r>
            <a:endParaRPr lang="en-US" sz="732" dirty="0"/>
          </a:p>
        </p:txBody>
      </p:sp>
      <p:sp>
        <p:nvSpPr>
          <p:cNvPr id="27" name="Shape 20"/>
          <p:cNvSpPr/>
          <p:nvPr/>
        </p:nvSpPr>
        <p:spPr>
          <a:xfrm>
            <a:off x="136892" y="3657765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8" name="Text 21"/>
          <p:cNvSpPr/>
          <p:nvPr/>
        </p:nvSpPr>
        <p:spPr>
          <a:xfrm>
            <a:off x="136892" y="3657765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HBase</a:t>
            </a:r>
            <a:endParaRPr lang="en-US" sz="732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6439" y="3050547"/>
            <a:ext cx="128588" cy="11430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2412176" y="3021972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圖形資料庫 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2226439" y="3229140"/>
            <a:ext cx="20181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以節點和關係儲存資料，適合複雜關聯分析。 </a:t>
            </a:r>
            <a:endParaRPr lang="en-US" sz="732" dirty="0"/>
          </a:p>
        </p:txBody>
      </p:sp>
      <p:sp>
        <p:nvSpPr>
          <p:cNvPr id="32" name="Shape 24"/>
          <p:cNvSpPr/>
          <p:nvPr/>
        </p:nvSpPr>
        <p:spPr>
          <a:xfrm>
            <a:off x="2226439" y="3379159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3" name="Text 25"/>
          <p:cNvSpPr/>
          <p:nvPr/>
        </p:nvSpPr>
        <p:spPr>
          <a:xfrm>
            <a:off x="2226439" y="3379159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Neo4j</a:t>
            </a:r>
            <a:endParaRPr lang="en-US" sz="732" dirty="0"/>
          </a:p>
        </p:txBody>
      </p:sp>
      <p:sp>
        <p:nvSpPr>
          <p:cNvPr id="34" name="Shape 26"/>
          <p:cNvSpPr/>
          <p:nvPr/>
        </p:nvSpPr>
        <p:spPr>
          <a:xfrm>
            <a:off x="2226439" y="3657765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5" name="Text 27"/>
          <p:cNvSpPr/>
          <p:nvPr/>
        </p:nvSpPr>
        <p:spPr>
          <a:xfrm>
            <a:off x="2226439" y="3657765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JanusGraph</a:t>
            </a:r>
            <a:endParaRPr lang="en-US" sz="732" dirty="0"/>
          </a:p>
        </p:txBody>
      </p:sp>
      <p:sp>
        <p:nvSpPr>
          <p:cNvPr id="36" name="Shape 28"/>
          <p:cNvSpPr/>
          <p:nvPr/>
        </p:nvSpPr>
        <p:spPr>
          <a:xfrm>
            <a:off x="136892" y="4007809"/>
            <a:ext cx="4179094" cy="84296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48" y="4217657"/>
            <a:ext cx="178594" cy="8930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494080" y="4114965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適用場景 </a:t>
            </a:r>
            <a:endParaRPr lang="en-US" sz="1046" dirty="0"/>
          </a:p>
        </p:txBody>
      </p:sp>
      <p:sp>
        <p:nvSpPr>
          <p:cNvPr id="39" name="Text 30"/>
          <p:cNvSpPr/>
          <p:nvPr/>
        </p:nvSpPr>
        <p:spPr>
          <a:xfrm>
            <a:off x="244048" y="4400715"/>
            <a:ext cx="39647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大數據應用、即時應用、內容管理系統、社交媒體平台等需要高擴展性和靈活性的場景。 </a:t>
            </a:r>
            <a:endParaRPr lang="en-US" sz="837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1719" y="1028864"/>
            <a:ext cx="4902011" cy="3821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43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9300"/>
            <a:ext cx="201420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 2：場景判斷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673669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630806"/>
            <a:ext cx="685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練習說明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959419"/>
            <a:ext cx="4214813" cy="5572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1066575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請判斷以下場景適合使用關聯式資料庫(RDB)還是非關聯式資料庫(NoSQL)，並說明原因。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666650"/>
            <a:ext cx="192881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0069" y="1623788"/>
            <a:ext cx="685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場景案例 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285750" y="1952400"/>
            <a:ext cx="4214813" cy="10929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1" name="Shape 6"/>
          <p:cNvSpPr/>
          <p:nvPr/>
        </p:nvSpPr>
        <p:spPr>
          <a:xfrm>
            <a:off x="285750" y="1952400"/>
            <a:ext cx="28575" cy="10929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Shape 7"/>
          <p:cNvSpPr/>
          <p:nvPr/>
        </p:nvSpPr>
        <p:spPr>
          <a:xfrm>
            <a:off x="357188" y="2023838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3" name="Text 8"/>
          <p:cNvSpPr/>
          <p:nvPr/>
        </p:nvSpPr>
        <p:spPr>
          <a:xfrm>
            <a:off x="357188" y="202383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642938" y="2023838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電子商務平台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642938" y="2231006"/>
            <a:ext cx="37861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需要處理訂單、庫存、客戶資料和付款資訊，並確保交易的一致性和安全性。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642938" y="2645344"/>
            <a:ext cx="1839516" cy="328613"/>
          </a:xfrm>
          <a:prstGeom prst="rect">
            <a:avLst/>
          </a:prstGeom>
          <a:solidFill>
            <a:srgbClr val="D6EAF8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42938" y="2645344"/>
            <a:ext cx="1839516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關聯式資料庫</a:t>
            </a:r>
            <a:endParaRPr lang="en-US" sz="837" dirty="0"/>
          </a:p>
        </p:txBody>
      </p:sp>
      <p:sp>
        <p:nvSpPr>
          <p:cNvPr id="18" name="Shape 13"/>
          <p:cNvSpPr/>
          <p:nvPr/>
        </p:nvSpPr>
        <p:spPr>
          <a:xfrm>
            <a:off x="2582466" y="2645344"/>
            <a:ext cx="1846659" cy="328613"/>
          </a:xfrm>
          <a:prstGeom prst="rect">
            <a:avLst/>
          </a:prstGeom>
          <a:solidFill>
            <a:srgbClr val="FCF3CF"/>
          </a:solidFill>
          <a:ln w="99">
            <a:solidFill>
              <a:srgbClr val="F39C12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2582466" y="2645344"/>
            <a:ext cx="1846659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非關聯式資料庫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285750" y="3138263"/>
            <a:ext cx="4214813" cy="9215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1" name="Shape 16"/>
          <p:cNvSpPr/>
          <p:nvPr/>
        </p:nvSpPr>
        <p:spPr>
          <a:xfrm>
            <a:off x="285750" y="3138263"/>
            <a:ext cx="28575" cy="92154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2" name="Shape 17"/>
          <p:cNvSpPr/>
          <p:nvPr/>
        </p:nvSpPr>
        <p:spPr>
          <a:xfrm>
            <a:off x="357188" y="3209700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3" name="Text 18"/>
          <p:cNvSpPr/>
          <p:nvPr/>
        </p:nvSpPr>
        <p:spPr>
          <a:xfrm>
            <a:off x="357188" y="3209700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642938" y="3209700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社群媒體平台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642938" y="3416869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需要處理大量用戶貼文、評論、按讚和分享，資料結構可能經常變化。</a:t>
            </a:r>
            <a:endParaRPr lang="en-US" sz="837" dirty="0"/>
          </a:p>
        </p:txBody>
      </p:sp>
      <p:sp>
        <p:nvSpPr>
          <p:cNvPr id="26" name="Shape 21"/>
          <p:cNvSpPr/>
          <p:nvPr/>
        </p:nvSpPr>
        <p:spPr>
          <a:xfrm>
            <a:off x="642938" y="3659756"/>
            <a:ext cx="1839516" cy="328613"/>
          </a:xfrm>
          <a:prstGeom prst="rect">
            <a:avLst/>
          </a:prstGeom>
          <a:solidFill>
            <a:srgbClr val="D6EAF8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642938" y="3659756"/>
            <a:ext cx="1839516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關聯式資料庫</a:t>
            </a:r>
            <a:endParaRPr lang="en-US" sz="837" dirty="0"/>
          </a:p>
        </p:txBody>
      </p:sp>
      <p:sp>
        <p:nvSpPr>
          <p:cNvPr id="28" name="Shape 23"/>
          <p:cNvSpPr/>
          <p:nvPr/>
        </p:nvSpPr>
        <p:spPr>
          <a:xfrm>
            <a:off x="2582466" y="3659756"/>
            <a:ext cx="1846659" cy="328613"/>
          </a:xfrm>
          <a:prstGeom prst="rect">
            <a:avLst/>
          </a:prstGeom>
          <a:solidFill>
            <a:srgbClr val="FCF3CF"/>
          </a:solidFill>
          <a:ln w="99">
            <a:solidFill>
              <a:srgbClr val="F39C12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2582466" y="3659756"/>
            <a:ext cx="1846659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非關聯式資料庫</a:t>
            </a:r>
            <a:endParaRPr lang="en-US" sz="837" dirty="0"/>
          </a:p>
        </p:txBody>
      </p:sp>
      <p:sp>
        <p:nvSpPr>
          <p:cNvPr id="30" name="Shape 25"/>
          <p:cNvSpPr/>
          <p:nvPr/>
        </p:nvSpPr>
        <p:spPr>
          <a:xfrm>
            <a:off x="285750" y="4152675"/>
            <a:ext cx="4214813" cy="10929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1" name="Shape 26"/>
          <p:cNvSpPr/>
          <p:nvPr/>
        </p:nvSpPr>
        <p:spPr>
          <a:xfrm>
            <a:off x="285750" y="4152675"/>
            <a:ext cx="28575" cy="10929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2" name="Shape 27"/>
          <p:cNvSpPr/>
          <p:nvPr/>
        </p:nvSpPr>
        <p:spPr>
          <a:xfrm>
            <a:off x="357188" y="4224113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3" name="Text 28"/>
          <p:cNvSpPr/>
          <p:nvPr/>
        </p:nvSpPr>
        <p:spPr>
          <a:xfrm>
            <a:off x="357188" y="4224113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34" name="Text 29"/>
          <p:cNvSpPr/>
          <p:nvPr/>
        </p:nvSpPr>
        <p:spPr>
          <a:xfrm>
            <a:off x="642938" y="4224113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銀行交易系統</a:t>
            </a:r>
            <a:endParaRPr lang="en-US" sz="837" dirty="0"/>
          </a:p>
        </p:txBody>
      </p:sp>
      <p:sp>
        <p:nvSpPr>
          <p:cNvPr id="35" name="Text 30"/>
          <p:cNvSpPr/>
          <p:nvPr/>
        </p:nvSpPr>
        <p:spPr>
          <a:xfrm>
            <a:off x="642938" y="4431281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需要處理帳戶餘額、轉帳和貸款資訊，要求高度的資料一致性和交易安全。</a:t>
            </a:r>
            <a:endParaRPr lang="en-US" sz="837" dirty="0"/>
          </a:p>
        </p:txBody>
      </p:sp>
      <p:sp>
        <p:nvSpPr>
          <p:cNvPr id="36" name="Shape 31"/>
          <p:cNvSpPr/>
          <p:nvPr/>
        </p:nvSpPr>
        <p:spPr>
          <a:xfrm>
            <a:off x="642938" y="4674169"/>
            <a:ext cx="1839516" cy="328613"/>
          </a:xfrm>
          <a:prstGeom prst="rect">
            <a:avLst/>
          </a:prstGeom>
          <a:solidFill>
            <a:srgbClr val="D6EAF8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642938" y="4674169"/>
            <a:ext cx="1839516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關聯式資料庫</a:t>
            </a:r>
            <a:endParaRPr lang="en-US" sz="837" dirty="0"/>
          </a:p>
        </p:txBody>
      </p:sp>
      <p:sp>
        <p:nvSpPr>
          <p:cNvPr id="38" name="Shape 33"/>
          <p:cNvSpPr/>
          <p:nvPr/>
        </p:nvSpPr>
        <p:spPr>
          <a:xfrm>
            <a:off x="2582466" y="4674169"/>
            <a:ext cx="1846659" cy="328613"/>
          </a:xfrm>
          <a:prstGeom prst="rect">
            <a:avLst/>
          </a:prstGeom>
          <a:solidFill>
            <a:srgbClr val="FCF3CF"/>
          </a:solidFill>
          <a:ln w="99">
            <a:solidFill>
              <a:srgbClr val="F39C12"/>
            </a:solidFill>
            <a:prstDash val="solid"/>
          </a:ln>
        </p:spPr>
      </p:sp>
      <p:sp>
        <p:nvSpPr>
          <p:cNvPr id="39" name="Text 34"/>
          <p:cNvSpPr/>
          <p:nvPr/>
        </p:nvSpPr>
        <p:spPr>
          <a:xfrm>
            <a:off x="2582466" y="4674169"/>
            <a:ext cx="1846659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非關聯式資料庫</a:t>
            </a:r>
            <a:endParaRPr lang="en-US" sz="837" dirty="0"/>
          </a:p>
        </p:txBody>
      </p:sp>
      <p:sp>
        <p:nvSpPr>
          <p:cNvPr id="41" name="Shape 35"/>
          <p:cNvSpPr/>
          <p:nvPr/>
        </p:nvSpPr>
        <p:spPr>
          <a:xfrm>
            <a:off x="4643438" y="1988119"/>
            <a:ext cx="4214813" cy="200025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4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594" y="2138138"/>
            <a:ext cx="214313" cy="171450"/>
          </a:xfrm>
          <a:prstGeom prst="rect">
            <a:avLst/>
          </a:prstGeom>
        </p:spPr>
      </p:pic>
      <p:sp>
        <p:nvSpPr>
          <p:cNvPr id="43" name="Text 36"/>
          <p:cNvSpPr/>
          <p:nvPr/>
        </p:nvSpPr>
        <p:spPr>
          <a:xfrm>
            <a:off x="5036344" y="209527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小組討論流程 </a:t>
            </a:r>
            <a:endParaRPr lang="en-US" sz="1350" dirty="0"/>
          </a:p>
        </p:txBody>
      </p:sp>
      <p:sp>
        <p:nvSpPr>
          <p:cNvPr id="44" name="Text 37"/>
          <p:cNvSpPr/>
          <p:nvPr/>
        </p:nvSpPr>
        <p:spPr>
          <a:xfrm>
            <a:off x="4893469" y="242388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分組討論（5-6人一組），時間 10 分鐘</a:t>
            </a:r>
            <a:endParaRPr lang="en-US" sz="837" dirty="0"/>
          </a:p>
        </p:txBody>
      </p:sp>
      <p:sp>
        <p:nvSpPr>
          <p:cNvPr id="45" name="Text 38"/>
          <p:cNvSpPr/>
          <p:nvPr/>
        </p:nvSpPr>
        <p:spPr>
          <a:xfrm>
            <a:off x="4893469" y="265248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針對每個場景，討論適合的資料庫類型</a:t>
            </a:r>
            <a:endParaRPr lang="en-US" sz="837" dirty="0"/>
          </a:p>
        </p:txBody>
      </p:sp>
      <p:sp>
        <p:nvSpPr>
          <p:cNvPr id="46" name="Text 39"/>
          <p:cNvSpPr/>
          <p:nvPr/>
        </p:nvSpPr>
        <p:spPr>
          <a:xfrm>
            <a:off x="4893469" y="288108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思考選擇的理由，考慮資料結構、關聯性、一致性需求等因素</a:t>
            </a:r>
            <a:endParaRPr lang="en-US" sz="837" dirty="0"/>
          </a:p>
        </p:txBody>
      </p:sp>
      <p:sp>
        <p:nvSpPr>
          <p:cNvPr id="47" name="Text 40"/>
          <p:cNvSpPr/>
          <p:nvPr/>
        </p:nvSpPr>
        <p:spPr>
          <a:xfrm>
            <a:off x="4893469" y="310968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各組派代表上台分享討論結果（每組 2 分鐘）</a:t>
            </a:r>
            <a:endParaRPr lang="en-US" sz="837" dirty="0"/>
          </a:p>
        </p:txBody>
      </p:sp>
      <p:sp>
        <p:nvSpPr>
          <p:cNvPr id="48" name="Shape 41"/>
          <p:cNvSpPr/>
          <p:nvPr/>
        </p:nvSpPr>
        <p:spPr>
          <a:xfrm>
            <a:off x="4750594" y="3366863"/>
            <a:ext cx="4000500" cy="514350"/>
          </a:xfrm>
          <a:prstGeom prst="rect">
            <a:avLst/>
          </a:prstGeom>
          <a:solidFill>
            <a:srgbClr val="FEF3C7"/>
          </a:solidFill>
          <a:ln/>
        </p:spPr>
      </p:sp>
      <p:pic>
        <p:nvPicPr>
          <p:cNvPr id="4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319" y="3481163"/>
            <a:ext cx="85725" cy="114300"/>
          </a:xfrm>
          <a:prstGeom prst="rect">
            <a:avLst/>
          </a:prstGeom>
        </p:spPr>
      </p:pic>
      <p:sp>
        <p:nvSpPr>
          <p:cNvPr id="50" name="Text 42"/>
          <p:cNvSpPr/>
          <p:nvPr/>
        </p:nvSpPr>
        <p:spPr>
          <a:xfrm>
            <a:off x="4979194" y="3459731"/>
            <a:ext cx="342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提示：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4836319" y="3624038"/>
            <a:ext cx="38290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考慮資料的結構化程度、關聯複雜度、交易需求、擴展性需求和查詢模式。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7475711" y="5231381"/>
            <a:ext cx="15254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第一堂課：認識資料 &amp; 資料庫思維</a:t>
            </a:r>
            <a:endParaRPr lang="en-US" sz="732" dirty="0"/>
          </a:p>
        </p:txBody>
      </p:sp>
    </p:spTree>
    <p:extLst>
      <p:ext uri="{BB962C8B-B14F-4D97-AF65-F5344CB8AC3E}">
        <p14:creationId xmlns:p14="http://schemas.microsoft.com/office/powerpoint/2010/main" val="11476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電商公司介紹 - 智優購 SmartBuy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11691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智優購 SmartBuy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454897" y="894755"/>
            <a:ext cx="29358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是一家成立於2020年的綜合型電子商務平台，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專注於提供多元化的商品和優質的購物體驗。 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514475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457325"/>
            <a:ext cx="38647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營運模式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535781" y="1707356"/>
            <a:ext cx="386476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採用B2C與C2C混合模式，自營核心品類商品，同時開放第三方賣家入駐，形成豐富的商品生態系統。 </a:t>
            </a:r>
            <a:endParaRPr lang="en-US" sz="94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3169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5781" y="2174546"/>
            <a:ext cx="38647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主要品類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535781" y="2424578"/>
            <a:ext cx="386476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涵蓋美妝、3C、服飾、家居、食品和圖書六大核心品類，滿足消費者一站式購物需求。 </a:t>
            </a:r>
            <a:endParaRPr lang="en-US" sz="942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948918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53641" y="2891768"/>
            <a:ext cx="38469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行銷策略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553641" y="3141799"/>
            <a:ext cx="384690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結合搜尋引擎優化、社群媒體行銷、會員積分計劃和個人化推薦系統，提高用戶參與度和轉換率。 </a:t>
            </a:r>
            <a:endParaRPr lang="en-US" sz="942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66139"/>
            <a:ext cx="12501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7922" y="3608989"/>
            <a:ext cx="38826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數據應用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517922" y="3859020"/>
            <a:ext cx="388262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透過收集和分析用戶行為數據，優化商品推薦、定價策略和庫存管理，提升營運效率和用戶體驗。 </a:t>
            </a:r>
            <a:endParaRPr lang="en-US" sz="942" dirty="0"/>
          </a:p>
        </p:txBody>
      </p:sp>
      <p:sp>
        <p:nvSpPr>
          <p:cNvPr id="19" name="Shape 12"/>
          <p:cNvSpPr/>
          <p:nvPr/>
        </p:nvSpPr>
        <p:spPr>
          <a:xfrm>
            <a:off x="4836319" y="849776"/>
            <a:ext cx="3929063" cy="3584003"/>
          </a:xfrm>
          <a:prstGeom prst="rect">
            <a:avLst/>
          </a:prstGeom>
          <a:solidFill>
            <a:srgbClr val="F9F9F9"/>
          </a:solidFill>
          <a:ln w="99">
            <a:solidFill>
              <a:srgbClr val="E0E0E0"/>
            </a:solidFill>
            <a:prstDash val="solid"/>
          </a:ln>
        </p:spPr>
      </p:sp>
      <p:sp>
        <p:nvSpPr>
          <p:cNvPr id="20" name="Shape 13"/>
          <p:cNvSpPr/>
          <p:nvPr/>
        </p:nvSpPr>
        <p:spPr>
          <a:xfrm>
            <a:off x="6086475" y="992652"/>
            <a:ext cx="1428750" cy="428625"/>
          </a:xfrm>
          <a:prstGeom prst="rect">
            <a:avLst/>
          </a:prstGeom>
          <a:solidFill>
            <a:srgbClr val="1F4E79"/>
          </a:solidFill>
          <a:ln/>
        </p:spPr>
      </p:sp>
      <p:sp>
        <p:nvSpPr>
          <p:cNvPr id="21" name="Text 14"/>
          <p:cNvSpPr/>
          <p:nvPr/>
        </p:nvSpPr>
        <p:spPr>
          <a:xfrm>
            <a:off x="6086475" y="992652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用戶瀏覽平台</a:t>
            </a:r>
            <a:endParaRPr lang="en-US" sz="942" dirty="0"/>
          </a:p>
        </p:txBody>
      </p:sp>
      <p:sp>
        <p:nvSpPr>
          <p:cNvPr id="22" name="Shape 15"/>
          <p:cNvSpPr/>
          <p:nvPr/>
        </p:nvSpPr>
        <p:spPr>
          <a:xfrm>
            <a:off x="6793706" y="1421277"/>
            <a:ext cx="14288" cy="28575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3" name="Shape 16"/>
          <p:cNvSpPr/>
          <p:nvPr/>
        </p:nvSpPr>
        <p:spPr>
          <a:xfrm>
            <a:off x="6086475" y="1707027"/>
            <a:ext cx="1428750" cy="42862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4" name="Text 17"/>
          <p:cNvSpPr/>
          <p:nvPr/>
        </p:nvSpPr>
        <p:spPr>
          <a:xfrm>
            <a:off x="6086475" y="1707027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點擊廣告/搜尋商品</a:t>
            </a:r>
            <a:endParaRPr lang="en-US" sz="942" dirty="0"/>
          </a:p>
        </p:txBody>
      </p:sp>
      <p:sp>
        <p:nvSpPr>
          <p:cNvPr id="25" name="Shape 18"/>
          <p:cNvSpPr/>
          <p:nvPr/>
        </p:nvSpPr>
        <p:spPr>
          <a:xfrm>
            <a:off x="6793706" y="2135652"/>
            <a:ext cx="14288" cy="28575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6" name="Shape 19"/>
          <p:cNvSpPr/>
          <p:nvPr/>
        </p:nvSpPr>
        <p:spPr>
          <a:xfrm>
            <a:off x="6086475" y="2421402"/>
            <a:ext cx="1428750" cy="42862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7" name="Text 20"/>
          <p:cNvSpPr/>
          <p:nvPr/>
        </p:nvSpPr>
        <p:spPr>
          <a:xfrm>
            <a:off x="6086475" y="2421402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加入購物車</a:t>
            </a:r>
            <a:endParaRPr lang="en-US" sz="942" dirty="0"/>
          </a:p>
        </p:txBody>
      </p:sp>
      <p:sp>
        <p:nvSpPr>
          <p:cNvPr id="28" name="Shape 21"/>
          <p:cNvSpPr/>
          <p:nvPr/>
        </p:nvSpPr>
        <p:spPr>
          <a:xfrm>
            <a:off x="6793706" y="2850027"/>
            <a:ext cx="14288" cy="28575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9" name="Shape 22"/>
          <p:cNvSpPr/>
          <p:nvPr/>
        </p:nvSpPr>
        <p:spPr>
          <a:xfrm>
            <a:off x="6086475" y="3135777"/>
            <a:ext cx="1428750" cy="42862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0" name="Text 23"/>
          <p:cNvSpPr/>
          <p:nvPr/>
        </p:nvSpPr>
        <p:spPr>
          <a:xfrm>
            <a:off x="6086475" y="3135777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結帳付款</a:t>
            </a:r>
            <a:endParaRPr lang="en-US" sz="942" dirty="0"/>
          </a:p>
        </p:txBody>
      </p:sp>
      <p:sp>
        <p:nvSpPr>
          <p:cNvPr id="31" name="Shape 24"/>
          <p:cNvSpPr/>
          <p:nvPr/>
        </p:nvSpPr>
        <p:spPr>
          <a:xfrm>
            <a:off x="6793706" y="3564402"/>
            <a:ext cx="14288" cy="28575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2" name="Shape 25"/>
          <p:cNvSpPr/>
          <p:nvPr/>
        </p:nvSpPr>
        <p:spPr>
          <a:xfrm>
            <a:off x="6086475" y="3850152"/>
            <a:ext cx="1428750" cy="428625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33" name="Text 26"/>
          <p:cNvSpPr/>
          <p:nvPr/>
        </p:nvSpPr>
        <p:spPr>
          <a:xfrm>
            <a:off x="6086475" y="3850152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訂單完成/數據記錄</a:t>
            </a:r>
            <a:endParaRPr lang="en-US" sz="942" dirty="0"/>
          </a:p>
        </p:txBody>
      </p:sp>
    </p:spTree>
    <p:extLst>
      <p:ext uri="{BB962C8B-B14F-4D97-AF65-F5344CB8AC3E}">
        <p14:creationId xmlns:p14="http://schemas.microsoft.com/office/powerpoint/2010/main" val="355792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0564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電商數據生成流程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639569"/>
            <a:ext cx="2286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智優購平台在日常運營中會產生大量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571750" y="639569"/>
            <a:ext cx="714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結構化數據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286125" y="639569"/>
            <a:ext cx="1000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，這些數據記錄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853881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了用戶行為、交易過程和行銷活動的各個環節，為業務分析和決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068194"/>
            <a:ext cx="1000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策提供了基礎。 </a:t>
            </a:r>
            <a:endParaRPr lang="en-US" sz="1046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73602"/>
            <a:ext cx="178594" cy="1428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1500" y="1416452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顧客數據 (customers)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571500" y="1666483"/>
            <a:ext cx="38290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記錄用戶的基本資料，包括性別、出生日期、註冊時間和所在地區，用於用戶畫像和分群分析。 </a:t>
            </a:r>
            <a:endParaRPr lang="en-US" sz="942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90823"/>
            <a:ext cx="125016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7922" y="2133673"/>
            <a:ext cx="38826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商品數據 (products)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517922" y="2383704"/>
            <a:ext cx="388262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包含商品名稱、類別、品牌、原價和售價等信息，用於商品分析和庫存管理。 </a:t>
            </a:r>
            <a:endParaRPr lang="en-US" sz="94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908044"/>
            <a:ext cx="160734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53641" y="2850894"/>
            <a:ext cx="38469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廣告數據 (ads)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553641" y="3100925"/>
            <a:ext cx="384690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記錄廣告活動的基本信息，包括廣告文案、投放時間和目標類別，用於行銷策略評估。 </a:t>
            </a:r>
            <a:endParaRPr lang="en-US" sz="942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25266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35781" y="3568116"/>
            <a:ext cx="38647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交易數據 (transactions)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535781" y="3818147"/>
            <a:ext cx="386476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記錄每筆交易的詳細信息，包括顧客ID、商品ID、數量、金額、交易時間和支付方式。 </a:t>
            </a:r>
            <a:endParaRPr lang="en-US" sz="942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342487"/>
            <a:ext cx="89297" cy="14287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482203" y="4285337"/>
            <a:ext cx="391834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廣告點擊數據 (ad_clicks)</a:t>
            </a:r>
            <a:endParaRPr lang="en-US" sz="1046" dirty="0"/>
          </a:p>
        </p:txBody>
      </p:sp>
      <p:sp>
        <p:nvSpPr>
          <p:cNvPr id="23" name="Text 15"/>
          <p:cNvSpPr/>
          <p:nvPr/>
        </p:nvSpPr>
        <p:spPr>
          <a:xfrm>
            <a:off x="482203" y="4535368"/>
            <a:ext cx="3918347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記錄用戶點擊廣告的行為，包括顧客ID、廣告ID、點擊時間、設備類型和是否轉化。 </a:t>
            </a:r>
            <a:endParaRPr lang="en-US" sz="942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4553" y="1030661"/>
            <a:ext cx="3072566" cy="35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33015"/>
            <a:ext cx="2856551" cy="38036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 smtClean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資料庫整體結構與表關係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576811"/>
            <a:ext cx="4250531" cy="735806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5" name="Shape 2"/>
          <p:cNvSpPr/>
          <p:nvPr/>
        </p:nvSpPr>
        <p:spPr>
          <a:xfrm>
            <a:off x="214313" y="576811"/>
            <a:ext cx="28575" cy="735806"/>
          </a:xfrm>
          <a:prstGeom prst="rect">
            <a:avLst/>
          </a:prstGeom>
          <a:solidFill>
            <a:srgbClr val="5B9BD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694683"/>
            <a:ext cx="160734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7922" y="662536"/>
            <a:ext cx="67444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300038" y="891136"/>
            <a:ext cx="2430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客戶基本資料，包含個人資訊與註冊資料。使用 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730057" y="891136"/>
            <a:ext cx="6315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NVARCHAR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361581" y="891136"/>
            <a:ext cx="9441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型態儲存姓名和地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00038" y="1062586"/>
            <a:ext cx="228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區。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14313" y="1384055"/>
            <a:ext cx="4250531" cy="564356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13" name="Shape 9"/>
          <p:cNvSpPr/>
          <p:nvPr/>
        </p:nvSpPr>
        <p:spPr>
          <a:xfrm>
            <a:off x="214313" y="1384055"/>
            <a:ext cx="28575" cy="564356"/>
          </a:xfrm>
          <a:prstGeom prst="rect">
            <a:avLst/>
          </a:prstGeom>
          <a:solidFill>
            <a:srgbClr val="5B9BD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1501927"/>
            <a:ext cx="112514" cy="1285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69702" y="1469780"/>
            <a:ext cx="56848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products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300038" y="1698380"/>
            <a:ext cx="23157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商品主檔，包含商品資訊、分類與價格。使用 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615757" y="1698380"/>
            <a:ext cx="8233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DECIMAL(10,2)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3439074" y="1698380"/>
            <a:ext cx="8298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型態儲存價格。</a:t>
            </a:r>
            <a:endParaRPr lang="en-US" sz="837" dirty="0"/>
          </a:p>
        </p:txBody>
      </p:sp>
      <p:sp>
        <p:nvSpPr>
          <p:cNvPr id="19" name="Shape 14"/>
          <p:cNvSpPr/>
          <p:nvPr/>
        </p:nvSpPr>
        <p:spPr>
          <a:xfrm>
            <a:off x="214313" y="2019849"/>
            <a:ext cx="4250531" cy="735806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0" name="Shape 15"/>
          <p:cNvSpPr/>
          <p:nvPr/>
        </p:nvSpPr>
        <p:spPr>
          <a:xfrm>
            <a:off x="214313" y="2019849"/>
            <a:ext cx="28575" cy="735806"/>
          </a:xfrm>
          <a:prstGeom prst="rect">
            <a:avLst/>
          </a:prstGeom>
          <a:solidFill>
            <a:srgbClr val="5B9BD5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2137720"/>
            <a:ext cx="144661" cy="1285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01848" y="2105574"/>
            <a:ext cx="8044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300038" y="2334174"/>
            <a:ext cx="2430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交易記錄，記錄客戶購買商品的詳細資訊。使用 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2730057" y="2334174"/>
            <a:ext cx="5658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DATETIME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3295864" y="2334174"/>
            <a:ext cx="8298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型態儲存交易時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4125683" y="2334174"/>
            <a:ext cx="228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間。</a:t>
            </a:r>
            <a:endParaRPr lang="en-US" sz="837" dirty="0"/>
          </a:p>
        </p:txBody>
      </p:sp>
      <p:sp>
        <p:nvSpPr>
          <p:cNvPr id="27" name="Shape 21"/>
          <p:cNvSpPr/>
          <p:nvPr/>
        </p:nvSpPr>
        <p:spPr>
          <a:xfrm>
            <a:off x="214313" y="2655642"/>
            <a:ext cx="4250531" cy="564356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8" name="Shape 22"/>
          <p:cNvSpPr/>
          <p:nvPr/>
        </p:nvSpPr>
        <p:spPr>
          <a:xfrm>
            <a:off x="214313" y="2655642"/>
            <a:ext cx="28575" cy="564356"/>
          </a:xfrm>
          <a:prstGeom prst="rect">
            <a:avLst/>
          </a:prstGeom>
          <a:solidFill>
            <a:srgbClr val="5B9BD5"/>
          </a:solidFill>
          <a:ln/>
        </p:spPr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8" y="2773514"/>
            <a:ext cx="128588" cy="128588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485775" y="2741367"/>
            <a:ext cx="9524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ads &amp; ad_clicks 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300038" y="2969967"/>
            <a:ext cx="2430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廣告主檔與點擊記錄，追蹤廣告互動行為。使用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2730057" y="2969967"/>
            <a:ext cx="1874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BIT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2917524" y="2969967"/>
            <a:ext cx="10584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型態儲存轉換標記。</a:t>
            </a:r>
            <a:endParaRPr lang="en-US" sz="837" dirty="0"/>
          </a:p>
        </p:txBody>
      </p:sp>
      <p:sp>
        <p:nvSpPr>
          <p:cNvPr id="34" name="Shape 27"/>
          <p:cNvSpPr/>
          <p:nvPr/>
        </p:nvSpPr>
        <p:spPr>
          <a:xfrm>
            <a:off x="214313" y="3291436"/>
            <a:ext cx="4250531" cy="1600200"/>
          </a:xfrm>
          <a:prstGeom prst="rect">
            <a:avLst/>
          </a:prstGeom>
          <a:solidFill>
            <a:srgbClr val="FFF8F0"/>
          </a:solidFill>
          <a:ln w="198">
            <a:solidFill>
              <a:srgbClr val="F79646"/>
            </a:solidFill>
            <a:prstDash val="solid"/>
          </a:ln>
        </p:spPr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9" y="3434311"/>
            <a:ext cx="160734" cy="142875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539353" y="3398592"/>
            <a:ext cx="16282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MS SQL Server 關聯關係 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428625" y="3691486"/>
            <a:ext cx="16486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customers ←→ transactions (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2077296" y="3691486"/>
            <a:ext cx="754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FOREIGN KEY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2831576" y="3691486"/>
            <a:ext cx="29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約束)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428625" y="3905799"/>
            <a:ext cx="15608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products ←→ transactions (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1989506" y="3905799"/>
            <a:ext cx="754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FOREIGN KEY</a:t>
            </a:r>
            <a:endParaRPr lang="en-US" sz="837" dirty="0"/>
          </a:p>
        </p:txBody>
      </p:sp>
      <p:sp>
        <p:nvSpPr>
          <p:cNvPr id="42" name="Text 34"/>
          <p:cNvSpPr/>
          <p:nvPr/>
        </p:nvSpPr>
        <p:spPr>
          <a:xfrm>
            <a:off x="2743786" y="3905799"/>
            <a:ext cx="29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約束)</a:t>
            </a:r>
            <a:endParaRPr lang="en-US" sz="837" dirty="0"/>
          </a:p>
        </p:txBody>
      </p:sp>
      <p:sp>
        <p:nvSpPr>
          <p:cNvPr id="43" name="Text 35"/>
          <p:cNvSpPr/>
          <p:nvPr/>
        </p:nvSpPr>
        <p:spPr>
          <a:xfrm>
            <a:off x="428625" y="4120111"/>
            <a:ext cx="14583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customers ←→ ad_clicks (</a:t>
            </a:r>
            <a:endParaRPr lang="en-US" sz="837" dirty="0"/>
          </a:p>
        </p:txBody>
      </p:sp>
      <p:sp>
        <p:nvSpPr>
          <p:cNvPr id="44" name="Text 36"/>
          <p:cNvSpPr/>
          <p:nvPr/>
        </p:nvSpPr>
        <p:spPr>
          <a:xfrm>
            <a:off x="1886982" y="4120111"/>
            <a:ext cx="754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FOREIGN KEY</a:t>
            </a:r>
            <a:endParaRPr lang="en-US" sz="837" dirty="0"/>
          </a:p>
        </p:txBody>
      </p:sp>
      <p:sp>
        <p:nvSpPr>
          <p:cNvPr id="45" name="Text 37"/>
          <p:cNvSpPr/>
          <p:nvPr/>
        </p:nvSpPr>
        <p:spPr>
          <a:xfrm>
            <a:off x="2641262" y="4120111"/>
            <a:ext cx="29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約束)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428625" y="4334424"/>
            <a:ext cx="10835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ads ←→ ad_clicks (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1512215" y="4334424"/>
            <a:ext cx="754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FOREIGN KEY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2266494" y="4334424"/>
            <a:ext cx="29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約束)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428625" y="4548736"/>
            <a:ext cx="3310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使用 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759637" y="4548736"/>
            <a:ext cx="8052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INDEX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1564900" y="4548736"/>
            <a:ext cx="7155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優化查詢效能</a:t>
            </a:r>
            <a:endParaRPr lang="en-US" sz="837" dirty="0"/>
          </a:p>
        </p:txBody>
      </p:sp>
      <p:pic>
        <p:nvPicPr>
          <p:cNvPr id="5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134" y="1339702"/>
            <a:ext cx="4589921" cy="232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3" name="Shape 37"/>
          <p:cNvSpPr/>
          <p:nvPr/>
        </p:nvSpPr>
        <p:spPr>
          <a:xfrm>
            <a:off x="4828012" y="1289903"/>
            <a:ext cx="4250531" cy="2857500"/>
          </a:xfrm>
          <a:prstGeom prst="rect">
            <a:avLst/>
          </a:prstGeom>
          <a:solidFill>
            <a:srgbClr val="F8FB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4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19" y="1539395"/>
            <a:ext cx="4250531" cy="2857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64344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業務流程關聯分析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800100"/>
            <a:ext cx="4250531" cy="971550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939403"/>
            <a:ext cx="144661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280" y="907256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購買流程 </a:t>
            </a:r>
            <a:endParaRPr lang="en-US" sz="942" dirty="0"/>
          </a:p>
        </p:txBody>
      </p:sp>
      <p:sp>
        <p:nvSpPr>
          <p:cNvPr id="7" name="Shape 3"/>
          <p:cNvSpPr/>
          <p:nvPr/>
        </p:nvSpPr>
        <p:spPr>
          <a:xfrm>
            <a:off x="378619" y="1171575"/>
            <a:ext cx="742392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" name="Text 4"/>
          <p:cNvSpPr/>
          <p:nvPr/>
        </p:nvSpPr>
        <p:spPr>
          <a:xfrm>
            <a:off x="378619" y="1171575"/>
            <a:ext cx="742392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178161" y="1203722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1363926" y="1171575"/>
            <a:ext cx="857948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1" name="Text 7"/>
          <p:cNvSpPr/>
          <p:nvPr/>
        </p:nvSpPr>
        <p:spPr>
          <a:xfrm>
            <a:off x="1363926" y="1171575"/>
            <a:ext cx="857948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2279024" y="1203722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942" dirty="0"/>
          </a:p>
        </p:txBody>
      </p:sp>
      <p:sp>
        <p:nvSpPr>
          <p:cNvPr id="13" name="Shape 9"/>
          <p:cNvSpPr/>
          <p:nvPr/>
        </p:nvSpPr>
        <p:spPr>
          <a:xfrm>
            <a:off x="2464789" y="1171575"/>
            <a:ext cx="648212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4" name="Text 10"/>
          <p:cNvSpPr/>
          <p:nvPr/>
        </p:nvSpPr>
        <p:spPr>
          <a:xfrm>
            <a:off x="2464789" y="1171575"/>
            <a:ext cx="648212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321469" y="1485900"/>
            <a:ext cx="40362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客戶透過交易記錄與商品產生關聯 </a:t>
            </a:r>
            <a:endParaRPr lang="en-US" sz="732" dirty="0"/>
          </a:p>
        </p:txBody>
      </p:sp>
      <p:sp>
        <p:nvSpPr>
          <p:cNvPr id="16" name="Shape 12"/>
          <p:cNvSpPr/>
          <p:nvPr/>
        </p:nvSpPr>
        <p:spPr>
          <a:xfrm>
            <a:off x="214313" y="1850231"/>
            <a:ext cx="4250531" cy="971550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9" y="1989534"/>
            <a:ext cx="80367" cy="12858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458986" y="1957388"/>
            <a:ext cx="7715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廣告互動流程 </a:t>
            </a:r>
            <a:endParaRPr lang="en-US" sz="942" dirty="0"/>
          </a:p>
        </p:txBody>
      </p:sp>
      <p:sp>
        <p:nvSpPr>
          <p:cNvPr id="19" name="Shape 14"/>
          <p:cNvSpPr/>
          <p:nvPr/>
        </p:nvSpPr>
        <p:spPr>
          <a:xfrm>
            <a:off x="378619" y="2221706"/>
            <a:ext cx="742392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0" name="Text 15"/>
          <p:cNvSpPr/>
          <p:nvPr/>
        </p:nvSpPr>
        <p:spPr>
          <a:xfrm>
            <a:off x="378619" y="2221706"/>
            <a:ext cx="742392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1178161" y="2253853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942" dirty="0"/>
          </a:p>
        </p:txBody>
      </p:sp>
      <p:sp>
        <p:nvSpPr>
          <p:cNvPr id="22" name="Shape 17"/>
          <p:cNvSpPr/>
          <p:nvPr/>
        </p:nvSpPr>
        <p:spPr>
          <a:xfrm>
            <a:off x="1363926" y="2221706"/>
            <a:ext cx="646147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3" name="Text 18"/>
          <p:cNvSpPr/>
          <p:nvPr/>
        </p:nvSpPr>
        <p:spPr>
          <a:xfrm>
            <a:off x="1363926" y="2221706"/>
            <a:ext cx="646147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ad_clicks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067223" y="2253853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942" dirty="0"/>
          </a:p>
        </p:txBody>
      </p:sp>
      <p:sp>
        <p:nvSpPr>
          <p:cNvPr id="25" name="Shape 20"/>
          <p:cNvSpPr/>
          <p:nvPr/>
        </p:nvSpPr>
        <p:spPr>
          <a:xfrm>
            <a:off x="2252988" y="2221706"/>
            <a:ext cx="341086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6" name="Text 21"/>
          <p:cNvSpPr/>
          <p:nvPr/>
        </p:nvSpPr>
        <p:spPr>
          <a:xfrm>
            <a:off x="2252988" y="2221706"/>
            <a:ext cx="341086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ads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21469" y="2536031"/>
            <a:ext cx="40362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客戶點擊廣告產生互動記錄 </a:t>
            </a:r>
            <a:endParaRPr lang="en-US" sz="732" dirty="0"/>
          </a:p>
        </p:txBody>
      </p:sp>
      <p:sp>
        <p:nvSpPr>
          <p:cNvPr id="28" name="Shape 23"/>
          <p:cNvSpPr/>
          <p:nvPr/>
        </p:nvSpPr>
        <p:spPr>
          <a:xfrm>
            <a:off x="214313" y="2900363"/>
            <a:ext cx="4250531" cy="2050256"/>
          </a:xfrm>
          <a:prstGeom prst="rect">
            <a:avLst/>
          </a:prstGeom>
          <a:solidFill>
            <a:srgbClr val="FFF8F0"/>
          </a:solidFill>
          <a:ln w="198">
            <a:solidFill>
              <a:srgbClr val="F79646"/>
            </a:solidFill>
            <a:prstDash val="solid"/>
          </a:ln>
        </p:spPr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69" y="3055739"/>
            <a:ext cx="96441" cy="128588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475059" y="3023592"/>
            <a:ext cx="7715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欄位命名洞察 </a:t>
            </a:r>
            <a:endParaRPr lang="en-US" sz="942" dirty="0"/>
          </a:p>
        </p:txBody>
      </p:sp>
      <p:sp>
        <p:nvSpPr>
          <p:cNvPr id="31" name="Shape 25"/>
          <p:cNvSpPr/>
          <p:nvPr/>
        </p:nvSpPr>
        <p:spPr>
          <a:xfrm>
            <a:off x="321469" y="3287911"/>
            <a:ext cx="4036219" cy="457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Shape 26"/>
          <p:cNvSpPr/>
          <p:nvPr/>
        </p:nvSpPr>
        <p:spPr>
          <a:xfrm>
            <a:off x="321469" y="3287911"/>
            <a:ext cx="28575" cy="4572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33" name="Text 27"/>
          <p:cNvSpPr/>
          <p:nvPr/>
        </p:nvSpPr>
        <p:spPr>
          <a:xfrm>
            <a:off x="378619" y="3345061"/>
            <a:ext cx="39219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amount vs sale_price</a:t>
            </a:r>
            <a:endParaRPr lang="en-US" sz="837" dirty="0"/>
          </a:p>
        </p:txBody>
      </p:sp>
      <p:sp>
        <p:nvSpPr>
          <p:cNvPr id="34" name="Text 28"/>
          <p:cNvSpPr/>
          <p:nvPr/>
        </p:nvSpPr>
        <p:spPr>
          <a:xfrm>
            <a:off x="378619" y="3537942"/>
            <a:ext cx="39219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amount = sale_price × quantity，反映交易金額計算</a:t>
            </a:r>
            <a:endParaRPr lang="en-US" sz="732" dirty="0"/>
          </a:p>
        </p:txBody>
      </p:sp>
      <p:sp>
        <p:nvSpPr>
          <p:cNvPr id="35" name="Shape 29"/>
          <p:cNvSpPr/>
          <p:nvPr/>
        </p:nvSpPr>
        <p:spPr>
          <a:xfrm>
            <a:off x="321469" y="3802261"/>
            <a:ext cx="4036219" cy="457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30"/>
          <p:cNvSpPr/>
          <p:nvPr/>
        </p:nvSpPr>
        <p:spPr>
          <a:xfrm>
            <a:off x="321469" y="3802261"/>
            <a:ext cx="28575" cy="4572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37" name="Text 31"/>
          <p:cNvSpPr/>
          <p:nvPr/>
        </p:nvSpPr>
        <p:spPr>
          <a:xfrm>
            <a:off x="378619" y="3859411"/>
            <a:ext cx="39219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list_price vs sale_price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378619" y="4052292"/>
            <a:ext cx="39219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價差顯示折扣策略，支援促銷效果分析</a:t>
            </a:r>
            <a:endParaRPr lang="en-US" sz="732" dirty="0"/>
          </a:p>
        </p:txBody>
      </p:sp>
      <p:sp>
        <p:nvSpPr>
          <p:cNvPr id="39" name="Shape 33"/>
          <p:cNvSpPr/>
          <p:nvPr/>
        </p:nvSpPr>
        <p:spPr>
          <a:xfrm>
            <a:off x="321469" y="4316611"/>
            <a:ext cx="4036219" cy="457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0" name="Shape 34"/>
          <p:cNvSpPr/>
          <p:nvPr/>
        </p:nvSpPr>
        <p:spPr>
          <a:xfrm>
            <a:off x="321469" y="4316611"/>
            <a:ext cx="28575" cy="4572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41" name="Text 35"/>
          <p:cNvSpPr/>
          <p:nvPr/>
        </p:nvSpPr>
        <p:spPr>
          <a:xfrm>
            <a:off x="378619" y="4373761"/>
            <a:ext cx="39219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converted 與 device_type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378619" y="4566642"/>
            <a:ext cx="39219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追蹤廣告轉換率與用戶裝置偏好</a:t>
            </a:r>
            <a:endParaRPr lang="en-US" sz="732" dirty="0"/>
          </a:p>
        </p:txBody>
      </p:sp>
    </p:spTree>
    <p:extLst>
      <p:ext uri="{BB962C8B-B14F-4D97-AF65-F5344CB8AC3E}">
        <p14:creationId xmlns:p14="http://schemas.microsoft.com/office/powerpoint/2010/main" val="197694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6293"/>
            <a:ext cx="2856551" cy="39754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為什麼要</a:t>
            </a:r>
            <a:r>
              <a:rPr lang="zh-TW" alt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了解／</a:t>
            </a:r>
            <a:r>
              <a:rPr lang="en-US" sz="2025" b="1" dirty="0" err="1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</a:t>
            </a: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？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7152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728662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數據無所不在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057275"/>
            <a:ext cx="4214813" cy="11287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1164431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在現代社會中，我們每天都在產生和接觸大量數據：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35781" y="139303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每次網路購物都會產生訂單、付款和物流記錄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6448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社群媒體上的每次互動都會被記錄和分析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35781" y="173593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智慧型手機和穿戴裝置持續收集我們的活動數據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35781" y="190738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企業每天處理數百萬筆交易和客戶互動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36006"/>
            <a:ext cx="192881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50069" y="2293144"/>
            <a:ext cx="15430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各行業的資料庫應用 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285750" y="2621756"/>
            <a:ext cx="4214813" cy="15859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392906" y="27289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800350"/>
            <a:ext cx="128588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7238" y="2778919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電子商務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1214438" y="2778919"/>
            <a:ext cx="1828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：管理商品、訂單、客戶資料和庫存 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392906" y="30718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4" y="3143250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57238" y="3121819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金融服務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1214438" y="3121819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：處理交易、風險評估和客戶資料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392906" y="34147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56" y="3486150"/>
            <a:ext cx="142875" cy="1143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57238" y="3464719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醫療保健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1214438" y="3464719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：管理病歷、藥物處方和醫療影像 </a:t>
            </a:r>
            <a:endParaRPr lang="en-US" sz="837" dirty="0"/>
          </a:p>
        </p:txBody>
      </p:sp>
      <p:sp>
        <p:nvSpPr>
          <p:cNvPr id="27" name="Shape 19"/>
          <p:cNvSpPr/>
          <p:nvPr/>
        </p:nvSpPr>
        <p:spPr>
          <a:xfrm>
            <a:off x="392906" y="37576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56" y="3829050"/>
            <a:ext cx="142875" cy="11430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57238" y="3807619"/>
            <a:ext cx="228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教育</a:t>
            </a:r>
            <a:endParaRPr lang="en-US" sz="837" dirty="0"/>
          </a:p>
        </p:txBody>
      </p:sp>
      <p:sp>
        <p:nvSpPr>
          <p:cNvPr id="30" name="Text 21"/>
          <p:cNvSpPr/>
          <p:nvPr/>
        </p:nvSpPr>
        <p:spPr>
          <a:xfrm>
            <a:off x="985838" y="3807619"/>
            <a:ext cx="1943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：追蹤學生成績、課程資料和學習進度 </a:t>
            </a:r>
            <a:endParaRPr lang="en-US" sz="837" dirty="0"/>
          </a:p>
        </p:txBody>
      </p:sp>
      <p:sp>
        <p:nvSpPr>
          <p:cNvPr id="32" name="Shape 22"/>
          <p:cNvSpPr/>
          <p:nvPr/>
        </p:nvSpPr>
        <p:spPr>
          <a:xfrm>
            <a:off x="4714875" y="2961708"/>
            <a:ext cx="4214813" cy="12287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2031" y="3111726"/>
            <a:ext cx="214313" cy="171450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5107781" y="3068864"/>
            <a:ext cx="1371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學習資料庫的價值 </a:t>
            </a:r>
            <a:endParaRPr lang="en-US" sz="1350" dirty="0"/>
          </a:p>
        </p:txBody>
      </p:sp>
      <p:sp>
        <p:nvSpPr>
          <p:cNvPr id="35" name="Text 24"/>
          <p:cNvSpPr/>
          <p:nvPr/>
        </p:nvSpPr>
        <p:spPr>
          <a:xfrm>
            <a:off x="4964906" y="3404620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職業發展</a:t>
            </a:r>
            <a:endParaRPr lang="en-US" sz="837" dirty="0"/>
          </a:p>
        </p:txBody>
      </p:sp>
      <p:sp>
        <p:nvSpPr>
          <p:cNvPr id="36" name="Text 25"/>
          <p:cNvSpPr/>
          <p:nvPr/>
        </p:nvSpPr>
        <p:spPr>
          <a:xfrm>
            <a:off x="5422106" y="3404620"/>
            <a:ext cx="2514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：資料相關技能是當今就業市場最搶手的能力之一</a:t>
            </a:r>
            <a:endParaRPr lang="en-US" sz="837" dirty="0"/>
          </a:p>
        </p:txBody>
      </p:sp>
      <p:sp>
        <p:nvSpPr>
          <p:cNvPr id="37" name="Text 26"/>
          <p:cNvSpPr/>
          <p:nvPr/>
        </p:nvSpPr>
        <p:spPr>
          <a:xfrm>
            <a:off x="4964906" y="3576070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問題解決</a:t>
            </a:r>
            <a:endParaRPr lang="en-US" sz="837" dirty="0"/>
          </a:p>
        </p:txBody>
      </p:sp>
      <p:sp>
        <p:nvSpPr>
          <p:cNvPr id="38" name="Text 27"/>
          <p:cNvSpPr/>
          <p:nvPr/>
        </p:nvSpPr>
        <p:spPr>
          <a:xfrm>
            <a:off x="5422106" y="3576070"/>
            <a:ext cx="2400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：學會如何有效組織和分析資料來解決實際問題</a:t>
            </a:r>
            <a:endParaRPr lang="en-US" sz="837" dirty="0"/>
          </a:p>
        </p:txBody>
      </p:sp>
      <p:sp>
        <p:nvSpPr>
          <p:cNvPr id="39" name="Text 28"/>
          <p:cNvSpPr/>
          <p:nvPr/>
        </p:nvSpPr>
        <p:spPr>
          <a:xfrm>
            <a:off x="4964906" y="3747520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資料思維</a:t>
            </a:r>
            <a:endParaRPr lang="en-US" sz="837" dirty="0"/>
          </a:p>
        </p:txBody>
      </p:sp>
      <p:sp>
        <p:nvSpPr>
          <p:cNvPr id="40" name="Text 29"/>
          <p:cNvSpPr/>
          <p:nvPr/>
        </p:nvSpPr>
        <p:spPr>
          <a:xfrm>
            <a:off x="5422106" y="3747520"/>
            <a:ext cx="2057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：培養結構化思考和資料驅動決策的能力</a:t>
            </a:r>
            <a:endParaRPr lang="en-US" sz="837" dirty="0"/>
          </a:p>
        </p:txBody>
      </p:sp>
      <p:sp>
        <p:nvSpPr>
          <p:cNvPr id="41" name="Text 30"/>
          <p:cNvSpPr/>
          <p:nvPr/>
        </p:nvSpPr>
        <p:spPr>
          <a:xfrm>
            <a:off x="4964906" y="3918970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跨領域應用</a:t>
            </a:r>
            <a:endParaRPr lang="en-US" sz="837" dirty="0"/>
          </a:p>
        </p:txBody>
      </p:sp>
      <p:sp>
        <p:nvSpPr>
          <p:cNvPr id="42" name="Text 31"/>
          <p:cNvSpPr/>
          <p:nvPr/>
        </p:nvSpPr>
        <p:spPr>
          <a:xfrm>
            <a:off x="5536406" y="3918970"/>
            <a:ext cx="2171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：資料庫知識可應用於幾乎所有行業和職位</a:t>
            </a:r>
            <a:endParaRPr lang="en-US" sz="837" dirty="0"/>
          </a:p>
        </p:txBody>
      </p:sp>
      <p:pic>
        <p:nvPicPr>
          <p:cNvPr id="45" name="Picture 4" descr="https://sdmntprwestus3.oaiusercontent.com/files/00000000-529c-61fd-8be9-858791ee9b2b/raw?se=2025-08-22T09%3A10%3A55Z&amp;sp=r&amp;sv=2024-08-04&amp;sr=b&amp;scid=ff289b68-bad1-5758-99de-a84d8829a923&amp;skoid=add8ee7d-5fc7-451e-b06e-a82b2276cf62&amp;sktid=a48cca56-e6da-484e-a814-9c849652bcb3&amp;skt=2025-08-21T21%3A09%3A11Z&amp;ske=2025-08-22T21%3A09%3A11Z&amp;sks=b&amp;skv=2024-08-04&amp;sig=bQ5bivECPbsip%2BQhBlBedBGouTdO8QiteUhwYvLgaAQ%3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319" y="303190"/>
            <a:ext cx="3783873" cy="252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2918"/>
            <a:ext cx="8715375" cy="464344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資料樣貌觀察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406679"/>
            <a:ext cx="4250531" cy="1471613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9" y="545982"/>
            <a:ext cx="160734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9353" y="513835"/>
            <a:ext cx="123804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 資料預覽 </a:t>
            </a:r>
            <a:endParaRPr lang="en-US" sz="942" dirty="0"/>
          </a:p>
        </p:txBody>
      </p:sp>
      <p:sp>
        <p:nvSpPr>
          <p:cNvPr id="7" name="Shape 3"/>
          <p:cNvSpPr/>
          <p:nvPr/>
        </p:nvSpPr>
        <p:spPr>
          <a:xfrm>
            <a:off x="321469" y="778154"/>
            <a:ext cx="100157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" name="Text 4"/>
          <p:cNvSpPr/>
          <p:nvPr/>
        </p:nvSpPr>
        <p:spPr>
          <a:xfrm>
            <a:off x="321469" y="778154"/>
            <a:ext cx="100157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9" name="Shape 5"/>
          <p:cNvSpPr/>
          <p:nvPr/>
        </p:nvSpPr>
        <p:spPr>
          <a:xfrm>
            <a:off x="1323045" y="778154"/>
            <a:ext cx="933292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0" name="Text 6"/>
          <p:cNvSpPr/>
          <p:nvPr/>
        </p:nvSpPr>
        <p:spPr>
          <a:xfrm>
            <a:off x="1323045" y="778154"/>
            <a:ext cx="933292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name</a:t>
            </a:r>
            <a:endParaRPr lang="en-US" sz="732" dirty="0"/>
          </a:p>
        </p:txBody>
      </p:sp>
      <p:sp>
        <p:nvSpPr>
          <p:cNvPr id="11" name="Shape 7"/>
          <p:cNvSpPr/>
          <p:nvPr/>
        </p:nvSpPr>
        <p:spPr>
          <a:xfrm>
            <a:off x="2256337" y="778154"/>
            <a:ext cx="636045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2" name="Text 8"/>
          <p:cNvSpPr/>
          <p:nvPr/>
        </p:nvSpPr>
        <p:spPr>
          <a:xfrm>
            <a:off x="2256337" y="778154"/>
            <a:ext cx="636045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gender</a:t>
            </a:r>
            <a:endParaRPr lang="en-US" sz="732" dirty="0"/>
          </a:p>
        </p:txBody>
      </p:sp>
      <p:sp>
        <p:nvSpPr>
          <p:cNvPr id="13" name="Shape 9"/>
          <p:cNvSpPr/>
          <p:nvPr/>
        </p:nvSpPr>
        <p:spPr>
          <a:xfrm>
            <a:off x="2892382" y="778154"/>
            <a:ext cx="875277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4" name="Text 10"/>
          <p:cNvSpPr/>
          <p:nvPr/>
        </p:nvSpPr>
        <p:spPr>
          <a:xfrm>
            <a:off x="2892382" y="778154"/>
            <a:ext cx="875277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birth_date</a:t>
            </a:r>
            <a:endParaRPr lang="en-US" sz="732" dirty="0"/>
          </a:p>
        </p:txBody>
      </p:sp>
      <p:sp>
        <p:nvSpPr>
          <p:cNvPr id="15" name="Shape 11"/>
          <p:cNvSpPr/>
          <p:nvPr/>
        </p:nvSpPr>
        <p:spPr>
          <a:xfrm>
            <a:off x="3767658" y="778154"/>
            <a:ext cx="590029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6" name="Text 12"/>
          <p:cNvSpPr/>
          <p:nvPr/>
        </p:nvSpPr>
        <p:spPr>
          <a:xfrm>
            <a:off x="3767658" y="778154"/>
            <a:ext cx="590029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</a:t>
            </a:r>
            <a:endParaRPr lang="en-US" sz="732" dirty="0"/>
          </a:p>
        </p:txBody>
      </p:sp>
      <p:sp>
        <p:nvSpPr>
          <p:cNvPr id="17" name="Text 13"/>
          <p:cNvSpPr/>
          <p:nvPr/>
        </p:nvSpPr>
        <p:spPr>
          <a:xfrm>
            <a:off x="321469" y="1013898"/>
            <a:ext cx="100157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C00001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1323045" y="1013898"/>
            <a:ext cx="933292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Customer_0</a:t>
            </a:r>
            <a:endParaRPr lang="en-US" sz="732" dirty="0"/>
          </a:p>
        </p:txBody>
      </p:sp>
      <p:sp>
        <p:nvSpPr>
          <p:cNvPr id="19" name="Text 15"/>
          <p:cNvSpPr/>
          <p:nvPr/>
        </p:nvSpPr>
        <p:spPr>
          <a:xfrm>
            <a:off x="2256337" y="1013898"/>
            <a:ext cx="636045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</a:t>
            </a:r>
            <a:endParaRPr lang="en-US" sz="732" dirty="0"/>
          </a:p>
        </p:txBody>
      </p:sp>
      <p:sp>
        <p:nvSpPr>
          <p:cNvPr id="20" name="Text 16"/>
          <p:cNvSpPr/>
          <p:nvPr/>
        </p:nvSpPr>
        <p:spPr>
          <a:xfrm>
            <a:off x="2892382" y="1013898"/>
            <a:ext cx="875277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1985-06-12</a:t>
            </a:r>
            <a:endParaRPr lang="en-US" sz="732" dirty="0"/>
          </a:p>
        </p:txBody>
      </p:sp>
      <p:sp>
        <p:nvSpPr>
          <p:cNvPr id="21" name="Text 17"/>
          <p:cNvSpPr/>
          <p:nvPr/>
        </p:nvSpPr>
        <p:spPr>
          <a:xfrm>
            <a:off x="3767658" y="1013898"/>
            <a:ext cx="590029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北部</a:t>
            </a:r>
            <a:endParaRPr lang="en-US" sz="732" dirty="0"/>
          </a:p>
        </p:txBody>
      </p:sp>
      <p:sp>
        <p:nvSpPr>
          <p:cNvPr id="22" name="Shape 18"/>
          <p:cNvSpPr/>
          <p:nvPr/>
        </p:nvSpPr>
        <p:spPr>
          <a:xfrm>
            <a:off x="321469" y="1253213"/>
            <a:ext cx="4036219" cy="242888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23" name="Text 19"/>
          <p:cNvSpPr/>
          <p:nvPr/>
        </p:nvSpPr>
        <p:spPr>
          <a:xfrm>
            <a:off x="321469" y="1253213"/>
            <a:ext cx="100157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C00002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1323045" y="1253213"/>
            <a:ext cx="933292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Customer_1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2256337" y="1253213"/>
            <a:ext cx="63604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</a:t>
            </a:r>
            <a:endParaRPr lang="en-US" sz="732" dirty="0"/>
          </a:p>
        </p:txBody>
      </p:sp>
      <p:sp>
        <p:nvSpPr>
          <p:cNvPr id="26" name="Text 22"/>
          <p:cNvSpPr/>
          <p:nvPr/>
        </p:nvSpPr>
        <p:spPr>
          <a:xfrm>
            <a:off x="2892382" y="1253213"/>
            <a:ext cx="87527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1990-03-25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3767658" y="1253213"/>
            <a:ext cx="590029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中部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321469" y="1496101"/>
            <a:ext cx="100157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C00003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1323045" y="1496101"/>
            <a:ext cx="933292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Customer_2</a:t>
            </a:r>
            <a:endParaRPr lang="en-US" sz="732" dirty="0"/>
          </a:p>
        </p:txBody>
      </p:sp>
      <p:sp>
        <p:nvSpPr>
          <p:cNvPr id="30" name="Text 26"/>
          <p:cNvSpPr/>
          <p:nvPr/>
        </p:nvSpPr>
        <p:spPr>
          <a:xfrm>
            <a:off x="2256337" y="1496101"/>
            <a:ext cx="63604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</a:t>
            </a:r>
            <a:endParaRPr lang="en-US" sz="732" dirty="0"/>
          </a:p>
        </p:txBody>
      </p:sp>
      <p:sp>
        <p:nvSpPr>
          <p:cNvPr id="31" name="Text 27"/>
          <p:cNvSpPr/>
          <p:nvPr/>
        </p:nvSpPr>
        <p:spPr>
          <a:xfrm>
            <a:off x="2892382" y="1496101"/>
            <a:ext cx="87527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1978-11-08</a:t>
            </a:r>
            <a:endParaRPr lang="en-US" sz="732" dirty="0"/>
          </a:p>
        </p:txBody>
      </p:sp>
      <p:sp>
        <p:nvSpPr>
          <p:cNvPr id="32" name="Text 28"/>
          <p:cNvSpPr/>
          <p:nvPr/>
        </p:nvSpPr>
        <p:spPr>
          <a:xfrm>
            <a:off x="3767658" y="1496101"/>
            <a:ext cx="590029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南部</a:t>
            </a:r>
            <a:endParaRPr lang="en-US" sz="732" dirty="0"/>
          </a:p>
        </p:txBody>
      </p:sp>
      <p:sp>
        <p:nvSpPr>
          <p:cNvPr id="33" name="Shape 29"/>
          <p:cNvSpPr/>
          <p:nvPr/>
        </p:nvSpPr>
        <p:spPr>
          <a:xfrm>
            <a:off x="214313" y="1956873"/>
            <a:ext cx="4250531" cy="1471613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2096176"/>
            <a:ext cx="144661" cy="128588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523280" y="2064029"/>
            <a:ext cx="13644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資料預覽 </a:t>
            </a:r>
            <a:endParaRPr lang="en-US" sz="942" dirty="0"/>
          </a:p>
        </p:txBody>
      </p:sp>
      <p:sp>
        <p:nvSpPr>
          <p:cNvPr id="36" name="Shape 31"/>
          <p:cNvSpPr/>
          <p:nvPr/>
        </p:nvSpPr>
        <p:spPr>
          <a:xfrm>
            <a:off x="321469" y="2328348"/>
            <a:ext cx="1036737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7" name="Text 32"/>
          <p:cNvSpPr/>
          <p:nvPr/>
        </p:nvSpPr>
        <p:spPr>
          <a:xfrm>
            <a:off x="321469" y="2328348"/>
            <a:ext cx="1036737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transaction_id</a:t>
            </a:r>
            <a:endParaRPr lang="en-US" sz="732" dirty="0"/>
          </a:p>
        </p:txBody>
      </p:sp>
      <p:sp>
        <p:nvSpPr>
          <p:cNvPr id="38" name="Shape 33"/>
          <p:cNvSpPr/>
          <p:nvPr/>
        </p:nvSpPr>
        <p:spPr>
          <a:xfrm>
            <a:off x="1358205" y="2328348"/>
            <a:ext cx="905135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9" name="Text 34"/>
          <p:cNvSpPr/>
          <p:nvPr/>
        </p:nvSpPr>
        <p:spPr>
          <a:xfrm>
            <a:off x="1358205" y="2328348"/>
            <a:ext cx="905135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40" name="Shape 35"/>
          <p:cNvSpPr/>
          <p:nvPr/>
        </p:nvSpPr>
        <p:spPr>
          <a:xfrm>
            <a:off x="2263341" y="2328348"/>
            <a:ext cx="797895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1" name="Text 36"/>
          <p:cNvSpPr/>
          <p:nvPr/>
        </p:nvSpPr>
        <p:spPr>
          <a:xfrm>
            <a:off x="2263341" y="2328348"/>
            <a:ext cx="797895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42" name="Shape 37"/>
          <p:cNvSpPr/>
          <p:nvPr/>
        </p:nvSpPr>
        <p:spPr>
          <a:xfrm>
            <a:off x="3061236" y="2328348"/>
            <a:ext cx="670340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3" name="Text 38"/>
          <p:cNvSpPr/>
          <p:nvPr/>
        </p:nvSpPr>
        <p:spPr>
          <a:xfrm>
            <a:off x="3061236" y="2328348"/>
            <a:ext cx="670340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quantity</a:t>
            </a:r>
            <a:endParaRPr lang="en-US" sz="732" dirty="0"/>
          </a:p>
        </p:txBody>
      </p:sp>
      <p:sp>
        <p:nvSpPr>
          <p:cNvPr id="44" name="Shape 39"/>
          <p:cNvSpPr/>
          <p:nvPr/>
        </p:nvSpPr>
        <p:spPr>
          <a:xfrm>
            <a:off x="3731577" y="2328348"/>
            <a:ext cx="626111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5" name="Text 40"/>
          <p:cNvSpPr/>
          <p:nvPr/>
        </p:nvSpPr>
        <p:spPr>
          <a:xfrm>
            <a:off x="3731577" y="2328348"/>
            <a:ext cx="626111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amount</a:t>
            </a:r>
            <a:endParaRPr lang="en-US" sz="732" dirty="0"/>
          </a:p>
        </p:txBody>
      </p:sp>
      <p:sp>
        <p:nvSpPr>
          <p:cNvPr id="46" name="Text 41"/>
          <p:cNvSpPr/>
          <p:nvPr/>
        </p:nvSpPr>
        <p:spPr>
          <a:xfrm>
            <a:off x="321469" y="2564092"/>
            <a:ext cx="1036737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T0000001</a:t>
            </a:r>
            <a:endParaRPr lang="en-US" sz="732" dirty="0"/>
          </a:p>
        </p:txBody>
      </p:sp>
      <p:sp>
        <p:nvSpPr>
          <p:cNvPr id="47" name="Text 42"/>
          <p:cNvSpPr/>
          <p:nvPr/>
        </p:nvSpPr>
        <p:spPr>
          <a:xfrm>
            <a:off x="1358205" y="2564092"/>
            <a:ext cx="905135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C00001</a:t>
            </a:r>
            <a:endParaRPr lang="en-US" sz="732" dirty="0"/>
          </a:p>
        </p:txBody>
      </p:sp>
      <p:sp>
        <p:nvSpPr>
          <p:cNvPr id="48" name="Text 43"/>
          <p:cNvSpPr/>
          <p:nvPr/>
        </p:nvSpPr>
        <p:spPr>
          <a:xfrm>
            <a:off x="2263341" y="2564092"/>
            <a:ext cx="797895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P00023</a:t>
            </a:r>
            <a:endParaRPr lang="en-US" sz="732" dirty="0"/>
          </a:p>
        </p:txBody>
      </p:sp>
      <p:sp>
        <p:nvSpPr>
          <p:cNvPr id="49" name="Text 44"/>
          <p:cNvSpPr/>
          <p:nvPr/>
        </p:nvSpPr>
        <p:spPr>
          <a:xfrm>
            <a:off x="3061236" y="2564092"/>
            <a:ext cx="670340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50" name="Text 45"/>
          <p:cNvSpPr/>
          <p:nvPr/>
        </p:nvSpPr>
        <p:spPr>
          <a:xfrm>
            <a:off x="3731577" y="2564092"/>
            <a:ext cx="626111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1280.5</a:t>
            </a:r>
            <a:endParaRPr lang="en-US" sz="732" dirty="0"/>
          </a:p>
        </p:txBody>
      </p:sp>
      <p:sp>
        <p:nvSpPr>
          <p:cNvPr id="51" name="Shape 46"/>
          <p:cNvSpPr/>
          <p:nvPr/>
        </p:nvSpPr>
        <p:spPr>
          <a:xfrm>
            <a:off x="321469" y="2803407"/>
            <a:ext cx="4036219" cy="242888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52" name="Text 47"/>
          <p:cNvSpPr/>
          <p:nvPr/>
        </p:nvSpPr>
        <p:spPr>
          <a:xfrm>
            <a:off x="321469" y="2803407"/>
            <a:ext cx="103673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T0000002</a:t>
            </a:r>
            <a:endParaRPr lang="en-US" sz="732" dirty="0"/>
          </a:p>
        </p:txBody>
      </p:sp>
      <p:sp>
        <p:nvSpPr>
          <p:cNvPr id="53" name="Text 48"/>
          <p:cNvSpPr/>
          <p:nvPr/>
        </p:nvSpPr>
        <p:spPr>
          <a:xfrm>
            <a:off x="1358205" y="2803407"/>
            <a:ext cx="90513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C00003</a:t>
            </a:r>
            <a:endParaRPr lang="en-US" sz="732" dirty="0"/>
          </a:p>
        </p:txBody>
      </p:sp>
      <p:sp>
        <p:nvSpPr>
          <p:cNvPr id="54" name="Text 49"/>
          <p:cNvSpPr/>
          <p:nvPr/>
        </p:nvSpPr>
        <p:spPr>
          <a:xfrm>
            <a:off x="2263341" y="2803407"/>
            <a:ext cx="79789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P00089</a:t>
            </a:r>
            <a:endParaRPr lang="en-US" sz="732" dirty="0"/>
          </a:p>
        </p:txBody>
      </p:sp>
      <p:sp>
        <p:nvSpPr>
          <p:cNvPr id="55" name="Text 50"/>
          <p:cNvSpPr/>
          <p:nvPr/>
        </p:nvSpPr>
        <p:spPr>
          <a:xfrm>
            <a:off x="3061236" y="2803407"/>
            <a:ext cx="670340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56" name="Text 51"/>
          <p:cNvSpPr/>
          <p:nvPr/>
        </p:nvSpPr>
        <p:spPr>
          <a:xfrm>
            <a:off x="3731577" y="2803407"/>
            <a:ext cx="626111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499.0</a:t>
            </a:r>
            <a:endParaRPr lang="en-US" sz="732" dirty="0"/>
          </a:p>
        </p:txBody>
      </p:sp>
      <p:sp>
        <p:nvSpPr>
          <p:cNvPr id="57" name="Text 52"/>
          <p:cNvSpPr/>
          <p:nvPr/>
        </p:nvSpPr>
        <p:spPr>
          <a:xfrm>
            <a:off x="321469" y="3046295"/>
            <a:ext cx="103673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T0000003</a:t>
            </a:r>
            <a:endParaRPr lang="en-US" sz="732" dirty="0"/>
          </a:p>
        </p:txBody>
      </p:sp>
      <p:sp>
        <p:nvSpPr>
          <p:cNvPr id="58" name="Text 53"/>
          <p:cNvSpPr/>
          <p:nvPr/>
        </p:nvSpPr>
        <p:spPr>
          <a:xfrm>
            <a:off x="1358205" y="3046295"/>
            <a:ext cx="90513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C00002</a:t>
            </a:r>
            <a:endParaRPr lang="en-US" sz="732" dirty="0"/>
          </a:p>
        </p:txBody>
      </p:sp>
      <p:sp>
        <p:nvSpPr>
          <p:cNvPr id="59" name="Text 54"/>
          <p:cNvSpPr/>
          <p:nvPr/>
        </p:nvSpPr>
        <p:spPr>
          <a:xfrm>
            <a:off x="2263341" y="3046295"/>
            <a:ext cx="79789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P00042</a:t>
            </a:r>
            <a:endParaRPr lang="en-US" sz="732" dirty="0"/>
          </a:p>
        </p:txBody>
      </p:sp>
      <p:sp>
        <p:nvSpPr>
          <p:cNvPr id="60" name="Text 55"/>
          <p:cNvSpPr/>
          <p:nvPr/>
        </p:nvSpPr>
        <p:spPr>
          <a:xfrm>
            <a:off x="3061236" y="3046295"/>
            <a:ext cx="670340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61" name="Text 56"/>
          <p:cNvSpPr/>
          <p:nvPr/>
        </p:nvSpPr>
        <p:spPr>
          <a:xfrm>
            <a:off x="3731577" y="3046295"/>
            <a:ext cx="626111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2370.0</a:t>
            </a:r>
            <a:endParaRPr lang="en-US" sz="732" dirty="0"/>
          </a:p>
        </p:txBody>
      </p:sp>
      <p:sp>
        <p:nvSpPr>
          <p:cNvPr id="62" name="Shape 57"/>
          <p:cNvSpPr/>
          <p:nvPr/>
        </p:nvSpPr>
        <p:spPr>
          <a:xfrm>
            <a:off x="214313" y="3504073"/>
            <a:ext cx="4250531" cy="1639427"/>
          </a:xfrm>
          <a:prstGeom prst="rect">
            <a:avLst/>
          </a:prstGeom>
          <a:solidFill>
            <a:srgbClr val="F8F8F8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63" name="Text 58"/>
          <p:cNvSpPr/>
          <p:nvPr/>
        </p:nvSpPr>
        <p:spPr>
          <a:xfrm>
            <a:off x="285750" y="3582654"/>
            <a:ext cx="10866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8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使用 Pandas 載入資料</a:t>
            </a:r>
            <a:endParaRPr lang="en-US" sz="732" dirty="0"/>
          </a:p>
        </p:txBody>
      </p:sp>
      <p:sp>
        <p:nvSpPr>
          <p:cNvPr id="64" name="Text 59"/>
          <p:cNvSpPr/>
          <p:nvPr/>
        </p:nvSpPr>
        <p:spPr>
          <a:xfrm>
            <a:off x="285750" y="3732673"/>
            <a:ext cx="9687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import pandas as pd</a:t>
            </a:r>
            <a:endParaRPr lang="en-US" sz="732" dirty="0"/>
          </a:p>
        </p:txBody>
      </p:sp>
      <p:sp>
        <p:nvSpPr>
          <p:cNvPr id="65" name="Text 60"/>
          <p:cNvSpPr/>
          <p:nvPr/>
        </p:nvSpPr>
        <p:spPr>
          <a:xfrm>
            <a:off x="285750" y="3926383"/>
            <a:ext cx="7207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8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讀取 CSV 檔案</a:t>
            </a:r>
            <a:endParaRPr lang="en-US" sz="732" dirty="0"/>
          </a:p>
        </p:txBody>
      </p:sp>
      <p:sp>
        <p:nvSpPr>
          <p:cNvPr id="66" name="Text 61"/>
          <p:cNvSpPr/>
          <p:nvPr/>
        </p:nvSpPr>
        <p:spPr>
          <a:xfrm>
            <a:off x="285750" y="4076401"/>
            <a:ext cx="19269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 = pd.read_csv('customers.csv')</a:t>
            </a:r>
            <a:endParaRPr lang="en-US" sz="732" dirty="0"/>
          </a:p>
        </p:txBody>
      </p:sp>
      <p:sp>
        <p:nvSpPr>
          <p:cNvPr id="67" name="Text 62"/>
          <p:cNvSpPr/>
          <p:nvPr/>
        </p:nvSpPr>
        <p:spPr>
          <a:xfrm>
            <a:off x="285750" y="4226420"/>
            <a:ext cx="21009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= pd.read_csv('transactions.csv')</a:t>
            </a:r>
            <a:endParaRPr lang="en-US" sz="732" dirty="0"/>
          </a:p>
        </p:txBody>
      </p:sp>
      <p:sp>
        <p:nvSpPr>
          <p:cNvPr id="68" name="Text 63"/>
          <p:cNvSpPr/>
          <p:nvPr/>
        </p:nvSpPr>
        <p:spPr>
          <a:xfrm>
            <a:off x="285750" y="4376439"/>
            <a:ext cx="17763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products = pd.read_csv('products.csv')</a:t>
            </a:r>
            <a:endParaRPr lang="en-US" sz="732" dirty="0"/>
          </a:p>
        </p:txBody>
      </p:sp>
      <p:sp>
        <p:nvSpPr>
          <p:cNvPr id="69" name="Text 64"/>
          <p:cNvSpPr/>
          <p:nvPr/>
        </p:nvSpPr>
        <p:spPr>
          <a:xfrm>
            <a:off x="285750" y="4526458"/>
            <a:ext cx="12730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ads = pd.read_csv('ads.csv')</a:t>
            </a:r>
            <a:endParaRPr lang="en-US" sz="732" dirty="0"/>
          </a:p>
        </p:txBody>
      </p:sp>
      <p:sp>
        <p:nvSpPr>
          <p:cNvPr id="70" name="Text 65"/>
          <p:cNvSpPr/>
          <p:nvPr/>
        </p:nvSpPr>
        <p:spPr>
          <a:xfrm>
            <a:off x="285750" y="4676476"/>
            <a:ext cx="17639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ad_clicks = pd.read_csv('ad_clicks.csv')</a:t>
            </a:r>
            <a:endParaRPr lang="en-US" sz="732" dirty="0"/>
          </a:p>
        </p:txBody>
      </p:sp>
      <p:sp>
        <p:nvSpPr>
          <p:cNvPr id="71" name="Text 66"/>
          <p:cNvSpPr/>
          <p:nvPr/>
        </p:nvSpPr>
        <p:spPr>
          <a:xfrm>
            <a:off x="285750" y="4848921"/>
            <a:ext cx="6907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8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顯示資料樣貌</a:t>
            </a:r>
            <a:endParaRPr lang="en-US" sz="732" dirty="0"/>
          </a:p>
        </p:txBody>
      </p:sp>
      <p:sp>
        <p:nvSpPr>
          <p:cNvPr id="72" name="Text 67"/>
          <p:cNvSpPr/>
          <p:nvPr/>
        </p:nvSpPr>
        <p:spPr>
          <a:xfrm>
            <a:off x="285750" y="4998940"/>
            <a:ext cx="81611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customers.head() </a:t>
            </a:r>
            <a:endParaRPr lang="en-US" sz="732" dirty="0"/>
          </a:p>
        </p:txBody>
      </p:sp>
      <p:sp>
        <p:nvSpPr>
          <p:cNvPr id="73" name="Shape 68"/>
          <p:cNvSpPr/>
          <p:nvPr/>
        </p:nvSpPr>
        <p:spPr>
          <a:xfrm>
            <a:off x="4679156" y="406679"/>
            <a:ext cx="4250531" cy="1471613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7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545982"/>
            <a:ext cx="112514" cy="128588"/>
          </a:xfrm>
          <a:prstGeom prst="rect">
            <a:avLst/>
          </a:prstGeom>
        </p:spPr>
      </p:pic>
      <p:sp>
        <p:nvSpPr>
          <p:cNvPr id="75" name="Text 69"/>
          <p:cNvSpPr/>
          <p:nvPr/>
        </p:nvSpPr>
        <p:spPr>
          <a:xfrm>
            <a:off x="4955977" y="513835"/>
            <a:ext cx="11156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Products 資料預覽 </a:t>
            </a:r>
            <a:endParaRPr lang="en-US" sz="942" dirty="0"/>
          </a:p>
        </p:txBody>
      </p:sp>
      <p:sp>
        <p:nvSpPr>
          <p:cNvPr id="76" name="Shape 70"/>
          <p:cNvSpPr/>
          <p:nvPr/>
        </p:nvSpPr>
        <p:spPr>
          <a:xfrm>
            <a:off x="4786313" y="778154"/>
            <a:ext cx="811234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77" name="Text 71"/>
          <p:cNvSpPr/>
          <p:nvPr/>
        </p:nvSpPr>
        <p:spPr>
          <a:xfrm>
            <a:off x="4786313" y="778154"/>
            <a:ext cx="811234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78" name="Shape 72"/>
          <p:cNvSpPr/>
          <p:nvPr/>
        </p:nvSpPr>
        <p:spPr>
          <a:xfrm>
            <a:off x="5597547" y="778154"/>
            <a:ext cx="1062131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79" name="Text 73"/>
          <p:cNvSpPr/>
          <p:nvPr/>
        </p:nvSpPr>
        <p:spPr>
          <a:xfrm>
            <a:off x="5597547" y="778154"/>
            <a:ext cx="1062131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product_name</a:t>
            </a:r>
            <a:endParaRPr lang="en-US" sz="732" dirty="0"/>
          </a:p>
        </p:txBody>
      </p:sp>
      <p:sp>
        <p:nvSpPr>
          <p:cNvPr id="80" name="Shape 74"/>
          <p:cNvSpPr/>
          <p:nvPr/>
        </p:nvSpPr>
        <p:spPr>
          <a:xfrm>
            <a:off x="6659677" y="778154"/>
            <a:ext cx="69810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1" name="Text 75"/>
          <p:cNvSpPr/>
          <p:nvPr/>
        </p:nvSpPr>
        <p:spPr>
          <a:xfrm>
            <a:off x="6659677" y="778154"/>
            <a:ext cx="69810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category</a:t>
            </a:r>
            <a:endParaRPr lang="en-US" sz="732" dirty="0"/>
          </a:p>
        </p:txBody>
      </p:sp>
      <p:sp>
        <p:nvSpPr>
          <p:cNvPr id="82" name="Shape 76"/>
          <p:cNvSpPr/>
          <p:nvPr/>
        </p:nvSpPr>
        <p:spPr>
          <a:xfrm>
            <a:off x="7357783" y="778154"/>
            <a:ext cx="702180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3" name="Text 77"/>
          <p:cNvSpPr/>
          <p:nvPr/>
        </p:nvSpPr>
        <p:spPr>
          <a:xfrm>
            <a:off x="7357783" y="778154"/>
            <a:ext cx="702180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list_price</a:t>
            </a:r>
            <a:endParaRPr lang="en-US" sz="732" dirty="0"/>
          </a:p>
        </p:txBody>
      </p:sp>
      <p:sp>
        <p:nvSpPr>
          <p:cNvPr id="84" name="Shape 78"/>
          <p:cNvSpPr/>
          <p:nvPr/>
        </p:nvSpPr>
        <p:spPr>
          <a:xfrm>
            <a:off x="8059964" y="778154"/>
            <a:ext cx="762567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5" name="Text 79"/>
          <p:cNvSpPr/>
          <p:nvPr/>
        </p:nvSpPr>
        <p:spPr>
          <a:xfrm>
            <a:off x="8059964" y="778154"/>
            <a:ext cx="762567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sale_price</a:t>
            </a:r>
            <a:endParaRPr lang="en-US" sz="732" dirty="0"/>
          </a:p>
        </p:txBody>
      </p:sp>
      <p:sp>
        <p:nvSpPr>
          <p:cNvPr id="86" name="Text 80"/>
          <p:cNvSpPr/>
          <p:nvPr/>
        </p:nvSpPr>
        <p:spPr>
          <a:xfrm>
            <a:off x="4786313" y="1013898"/>
            <a:ext cx="811234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P00023</a:t>
            </a:r>
            <a:endParaRPr lang="en-US" sz="732" dirty="0"/>
          </a:p>
        </p:txBody>
      </p:sp>
      <p:sp>
        <p:nvSpPr>
          <p:cNvPr id="87" name="Text 81"/>
          <p:cNvSpPr/>
          <p:nvPr/>
        </p:nvSpPr>
        <p:spPr>
          <a:xfrm>
            <a:off x="5597547" y="1013898"/>
            <a:ext cx="1062131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Product_23</a:t>
            </a:r>
            <a:endParaRPr lang="en-US" sz="732" dirty="0"/>
          </a:p>
        </p:txBody>
      </p:sp>
      <p:sp>
        <p:nvSpPr>
          <p:cNvPr id="88" name="Text 82"/>
          <p:cNvSpPr/>
          <p:nvPr/>
        </p:nvSpPr>
        <p:spPr>
          <a:xfrm>
            <a:off x="6659677" y="1013898"/>
            <a:ext cx="69810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美妝</a:t>
            </a:r>
            <a:endParaRPr lang="en-US" sz="732" dirty="0"/>
          </a:p>
        </p:txBody>
      </p:sp>
      <p:sp>
        <p:nvSpPr>
          <p:cNvPr id="89" name="Text 83"/>
          <p:cNvSpPr/>
          <p:nvPr/>
        </p:nvSpPr>
        <p:spPr>
          <a:xfrm>
            <a:off x="7357783" y="1013898"/>
            <a:ext cx="702180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1500.0</a:t>
            </a:r>
            <a:endParaRPr lang="en-US" sz="732" dirty="0"/>
          </a:p>
        </p:txBody>
      </p:sp>
      <p:sp>
        <p:nvSpPr>
          <p:cNvPr id="90" name="Text 84"/>
          <p:cNvSpPr/>
          <p:nvPr/>
        </p:nvSpPr>
        <p:spPr>
          <a:xfrm>
            <a:off x="8059964" y="1013898"/>
            <a:ext cx="762567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1280.5</a:t>
            </a:r>
            <a:endParaRPr lang="en-US" sz="732" dirty="0"/>
          </a:p>
        </p:txBody>
      </p:sp>
      <p:sp>
        <p:nvSpPr>
          <p:cNvPr id="91" name="Shape 85"/>
          <p:cNvSpPr/>
          <p:nvPr/>
        </p:nvSpPr>
        <p:spPr>
          <a:xfrm>
            <a:off x="4786313" y="1253213"/>
            <a:ext cx="4036219" cy="242888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92" name="Text 86"/>
          <p:cNvSpPr/>
          <p:nvPr/>
        </p:nvSpPr>
        <p:spPr>
          <a:xfrm>
            <a:off x="4786313" y="1253213"/>
            <a:ext cx="811234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P00042</a:t>
            </a:r>
            <a:endParaRPr lang="en-US" sz="732" dirty="0"/>
          </a:p>
        </p:txBody>
      </p:sp>
      <p:sp>
        <p:nvSpPr>
          <p:cNvPr id="93" name="Text 87"/>
          <p:cNvSpPr/>
          <p:nvPr/>
        </p:nvSpPr>
        <p:spPr>
          <a:xfrm>
            <a:off x="5597547" y="1253213"/>
            <a:ext cx="1062131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Product_42</a:t>
            </a:r>
            <a:endParaRPr lang="en-US" sz="732" dirty="0"/>
          </a:p>
        </p:txBody>
      </p:sp>
      <p:sp>
        <p:nvSpPr>
          <p:cNvPr id="94" name="Text 88"/>
          <p:cNvSpPr/>
          <p:nvPr/>
        </p:nvSpPr>
        <p:spPr>
          <a:xfrm>
            <a:off x="6659677" y="1253213"/>
            <a:ext cx="69810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3C</a:t>
            </a:r>
            <a:endParaRPr lang="en-US" sz="732" dirty="0"/>
          </a:p>
        </p:txBody>
      </p:sp>
      <p:sp>
        <p:nvSpPr>
          <p:cNvPr id="95" name="Text 89"/>
          <p:cNvSpPr/>
          <p:nvPr/>
        </p:nvSpPr>
        <p:spPr>
          <a:xfrm>
            <a:off x="7357783" y="1253213"/>
            <a:ext cx="702180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2500.0</a:t>
            </a:r>
            <a:endParaRPr lang="en-US" sz="732" dirty="0"/>
          </a:p>
        </p:txBody>
      </p:sp>
      <p:sp>
        <p:nvSpPr>
          <p:cNvPr id="96" name="Text 90"/>
          <p:cNvSpPr/>
          <p:nvPr/>
        </p:nvSpPr>
        <p:spPr>
          <a:xfrm>
            <a:off x="8059964" y="1253213"/>
            <a:ext cx="76256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2370.0</a:t>
            </a:r>
            <a:endParaRPr lang="en-US" sz="732" dirty="0"/>
          </a:p>
        </p:txBody>
      </p:sp>
      <p:sp>
        <p:nvSpPr>
          <p:cNvPr id="97" name="Text 91"/>
          <p:cNvSpPr/>
          <p:nvPr/>
        </p:nvSpPr>
        <p:spPr>
          <a:xfrm>
            <a:off x="4786313" y="1496101"/>
            <a:ext cx="811234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P00089</a:t>
            </a:r>
            <a:endParaRPr lang="en-US" sz="732" dirty="0"/>
          </a:p>
        </p:txBody>
      </p:sp>
      <p:sp>
        <p:nvSpPr>
          <p:cNvPr id="98" name="Text 92"/>
          <p:cNvSpPr/>
          <p:nvPr/>
        </p:nvSpPr>
        <p:spPr>
          <a:xfrm>
            <a:off x="5597547" y="1496101"/>
            <a:ext cx="1062131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Product_89</a:t>
            </a:r>
            <a:endParaRPr lang="en-US" sz="732" dirty="0"/>
          </a:p>
        </p:txBody>
      </p:sp>
      <p:sp>
        <p:nvSpPr>
          <p:cNvPr id="99" name="Text 93"/>
          <p:cNvSpPr/>
          <p:nvPr/>
        </p:nvSpPr>
        <p:spPr>
          <a:xfrm>
            <a:off x="6659677" y="1496101"/>
            <a:ext cx="69810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服飾</a:t>
            </a:r>
            <a:endParaRPr lang="en-US" sz="732" dirty="0"/>
          </a:p>
        </p:txBody>
      </p:sp>
      <p:sp>
        <p:nvSpPr>
          <p:cNvPr id="100" name="Text 94"/>
          <p:cNvSpPr/>
          <p:nvPr/>
        </p:nvSpPr>
        <p:spPr>
          <a:xfrm>
            <a:off x="7357783" y="1496101"/>
            <a:ext cx="702180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599.0</a:t>
            </a:r>
            <a:endParaRPr lang="en-US" sz="732" dirty="0"/>
          </a:p>
        </p:txBody>
      </p:sp>
      <p:sp>
        <p:nvSpPr>
          <p:cNvPr id="101" name="Text 95"/>
          <p:cNvSpPr/>
          <p:nvPr/>
        </p:nvSpPr>
        <p:spPr>
          <a:xfrm>
            <a:off x="8059964" y="1496101"/>
            <a:ext cx="76256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499.0</a:t>
            </a:r>
            <a:endParaRPr lang="en-US" sz="732" dirty="0"/>
          </a:p>
        </p:txBody>
      </p:sp>
      <p:sp>
        <p:nvSpPr>
          <p:cNvPr id="102" name="Shape 96"/>
          <p:cNvSpPr/>
          <p:nvPr/>
        </p:nvSpPr>
        <p:spPr>
          <a:xfrm>
            <a:off x="4679156" y="1952295"/>
            <a:ext cx="4250531" cy="1471613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10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2105886"/>
            <a:ext cx="80367" cy="128588"/>
          </a:xfrm>
          <a:prstGeom prst="rect">
            <a:avLst/>
          </a:prstGeom>
        </p:spPr>
      </p:pic>
      <p:sp>
        <p:nvSpPr>
          <p:cNvPr id="104" name="Text 97"/>
          <p:cNvSpPr/>
          <p:nvPr/>
        </p:nvSpPr>
        <p:spPr>
          <a:xfrm>
            <a:off x="4923830" y="2073739"/>
            <a:ext cx="114085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Ad_Clicks 資料預覽 </a:t>
            </a:r>
            <a:endParaRPr lang="en-US" sz="942" dirty="0"/>
          </a:p>
        </p:txBody>
      </p:sp>
      <p:sp>
        <p:nvSpPr>
          <p:cNvPr id="105" name="Shape 98"/>
          <p:cNvSpPr/>
          <p:nvPr/>
        </p:nvSpPr>
        <p:spPr>
          <a:xfrm>
            <a:off x="4786313" y="2338058"/>
            <a:ext cx="811569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06" name="Text 99"/>
          <p:cNvSpPr/>
          <p:nvPr/>
        </p:nvSpPr>
        <p:spPr>
          <a:xfrm>
            <a:off x="4786313" y="2338058"/>
            <a:ext cx="811569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click_id</a:t>
            </a:r>
            <a:endParaRPr lang="en-US" sz="732" dirty="0"/>
          </a:p>
        </p:txBody>
      </p:sp>
      <p:sp>
        <p:nvSpPr>
          <p:cNvPr id="107" name="Shape 100"/>
          <p:cNvSpPr/>
          <p:nvPr/>
        </p:nvSpPr>
        <p:spPr>
          <a:xfrm>
            <a:off x="5597882" y="2338058"/>
            <a:ext cx="937952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08" name="Text 101"/>
          <p:cNvSpPr/>
          <p:nvPr/>
        </p:nvSpPr>
        <p:spPr>
          <a:xfrm>
            <a:off x="5597882" y="2338058"/>
            <a:ext cx="937952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109" name="Shape 102"/>
          <p:cNvSpPr/>
          <p:nvPr/>
        </p:nvSpPr>
        <p:spPr>
          <a:xfrm>
            <a:off x="6535834" y="2338058"/>
            <a:ext cx="58754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10" name="Text 103"/>
          <p:cNvSpPr/>
          <p:nvPr/>
        </p:nvSpPr>
        <p:spPr>
          <a:xfrm>
            <a:off x="6535834" y="2338058"/>
            <a:ext cx="58754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ad_id</a:t>
            </a:r>
            <a:endParaRPr lang="en-US" sz="732" dirty="0"/>
          </a:p>
        </p:txBody>
      </p:sp>
      <p:sp>
        <p:nvSpPr>
          <p:cNvPr id="111" name="Shape 104"/>
          <p:cNvSpPr/>
          <p:nvPr/>
        </p:nvSpPr>
        <p:spPr>
          <a:xfrm>
            <a:off x="7123379" y="2338058"/>
            <a:ext cx="90072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12" name="Text 105"/>
          <p:cNvSpPr/>
          <p:nvPr/>
        </p:nvSpPr>
        <p:spPr>
          <a:xfrm>
            <a:off x="7123379" y="2338058"/>
            <a:ext cx="90072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device_type</a:t>
            </a:r>
            <a:endParaRPr lang="en-US" sz="732" dirty="0"/>
          </a:p>
        </p:txBody>
      </p:sp>
      <p:sp>
        <p:nvSpPr>
          <p:cNvPr id="113" name="Shape 106"/>
          <p:cNvSpPr/>
          <p:nvPr/>
        </p:nvSpPr>
        <p:spPr>
          <a:xfrm>
            <a:off x="8024106" y="2338058"/>
            <a:ext cx="79842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14" name="Text 107"/>
          <p:cNvSpPr/>
          <p:nvPr/>
        </p:nvSpPr>
        <p:spPr>
          <a:xfrm>
            <a:off x="8024106" y="2338058"/>
            <a:ext cx="79842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converted</a:t>
            </a:r>
            <a:endParaRPr lang="en-US" sz="732" dirty="0"/>
          </a:p>
        </p:txBody>
      </p:sp>
      <p:sp>
        <p:nvSpPr>
          <p:cNvPr id="115" name="Text 108"/>
          <p:cNvSpPr/>
          <p:nvPr/>
        </p:nvSpPr>
        <p:spPr>
          <a:xfrm>
            <a:off x="4786313" y="2573802"/>
            <a:ext cx="811569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CL0000001</a:t>
            </a:r>
            <a:endParaRPr lang="en-US" sz="732" dirty="0"/>
          </a:p>
        </p:txBody>
      </p:sp>
      <p:sp>
        <p:nvSpPr>
          <p:cNvPr id="116" name="Text 109"/>
          <p:cNvSpPr/>
          <p:nvPr/>
        </p:nvSpPr>
        <p:spPr>
          <a:xfrm>
            <a:off x="5597882" y="2573802"/>
            <a:ext cx="937952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C00002</a:t>
            </a:r>
            <a:endParaRPr lang="en-US" sz="732" dirty="0"/>
          </a:p>
        </p:txBody>
      </p:sp>
      <p:sp>
        <p:nvSpPr>
          <p:cNvPr id="117" name="Text 110"/>
          <p:cNvSpPr/>
          <p:nvPr/>
        </p:nvSpPr>
        <p:spPr>
          <a:xfrm>
            <a:off x="6535834" y="2573802"/>
            <a:ext cx="58754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A00015</a:t>
            </a:r>
            <a:endParaRPr lang="en-US" sz="732" dirty="0"/>
          </a:p>
        </p:txBody>
      </p:sp>
      <p:sp>
        <p:nvSpPr>
          <p:cNvPr id="118" name="Text 111"/>
          <p:cNvSpPr/>
          <p:nvPr/>
        </p:nvSpPr>
        <p:spPr>
          <a:xfrm>
            <a:off x="7123379" y="2573802"/>
            <a:ext cx="90072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</a:t>
            </a:r>
            <a:endParaRPr lang="en-US" sz="732" dirty="0"/>
          </a:p>
        </p:txBody>
      </p:sp>
      <p:sp>
        <p:nvSpPr>
          <p:cNvPr id="119" name="Text 112"/>
          <p:cNvSpPr/>
          <p:nvPr/>
        </p:nvSpPr>
        <p:spPr>
          <a:xfrm>
            <a:off x="8024106" y="2573802"/>
            <a:ext cx="79842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True</a:t>
            </a:r>
            <a:endParaRPr lang="en-US" sz="732" dirty="0"/>
          </a:p>
        </p:txBody>
      </p:sp>
      <p:sp>
        <p:nvSpPr>
          <p:cNvPr id="120" name="Shape 113"/>
          <p:cNvSpPr/>
          <p:nvPr/>
        </p:nvSpPr>
        <p:spPr>
          <a:xfrm>
            <a:off x="4786313" y="2813117"/>
            <a:ext cx="4036219" cy="242888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21" name="Text 114"/>
          <p:cNvSpPr/>
          <p:nvPr/>
        </p:nvSpPr>
        <p:spPr>
          <a:xfrm>
            <a:off x="4786313" y="2813117"/>
            <a:ext cx="811569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CL0000002</a:t>
            </a:r>
            <a:endParaRPr lang="en-US" sz="732" dirty="0"/>
          </a:p>
        </p:txBody>
      </p:sp>
      <p:sp>
        <p:nvSpPr>
          <p:cNvPr id="122" name="Text 115"/>
          <p:cNvSpPr/>
          <p:nvPr/>
        </p:nvSpPr>
        <p:spPr>
          <a:xfrm>
            <a:off x="5597882" y="2813117"/>
            <a:ext cx="937952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C00001</a:t>
            </a:r>
            <a:endParaRPr lang="en-US" sz="732" dirty="0"/>
          </a:p>
        </p:txBody>
      </p:sp>
      <p:sp>
        <p:nvSpPr>
          <p:cNvPr id="123" name="Text 116"/>
          <p:cNvSpPr/>
          <p:nvPr/>
        </p:nvSpPr>
        <p:spPr>
          <a:xfrm>
            <a:off x="6535834" y="2813117"/>
            <a:ext cx="58754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A00008</a:t>
            </a:r>
            <a:endParaRPr lang="en-US" sz="732" dirty="0"/>
          </a:p>
        </p:txBody>
      </p:sp>
      <p:sp>
        <p:nvSpPr>
          <p:cNvPr id="124" name="Text 117"/>
          <p:cNvSpPr/>
          <p:nvPr/>
        </p:nvSpPr>
        <p:spPr>
          <a:xfrm>
            <a:off x="7123379" y="2813117"/>
            <a:ext cx="90072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desktop</a:t>
            </a:r>
            <a:endParaRPr lang="en-US" sz="732" dirty="0"/>
          </a:p>
        </p:txBody>
      </p:sp>
      <p:sp>
        <p:nvSpPr>
          <p:cNvPr id="125" name="Text 118"/>
          <p:cNvSpPr/>
          <p:nvPr/>
        </p:nvSpPr>
        <p:spPr>
          <a:xfrm>
            <a:off x="8024106" y="2813117"/>
            <a:ext cx="79842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False</a:t>
            </a:r>
            <a:endParaRPr lang="en-US" sz="732" dirty="0"/>
          </a:p>
        </p:txBody>
      </p:sp>
      <p:sp>
        <p:nvSpPr>
          <p:cNvPr id="126" name="Text 119"/>
          <p:cNvSpPr/>
          <p:nvPr/>
        </p:nvSpPr>
        <p:spPr>
          <a:xfrm>
            <a:off x="4786313" y="3056005"/>
            <a:ext cx="811569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CL0000003</a:t>
            </a:r>
            <a:endParaRPr lang="en-US" sz="732" dirty="0"/>
          </a:p>
        </p:txBody>
      </p:sp>
      <p:sp>
        <p:nvSpPr>
          <p:cNvPr id="127" name="Text 120"/>
          <p:cNvSpPr/>
          <p:nvPr/>
        </p:nvSpPr>
        <p:spPr>
          <a:xfrm>
            <a:off x="5597882" y="3056005"/>
            <a:ext cx="937952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C00005</a:t>
            </a:r>
            <a:endParaRPr lang="en-US" sz="732" dirty="0"/>
          </a:p>
        </p:txBody>
      </p:sp>
      <p:sp>
        <p:nvSpPr>
          <p:cNvPr id="128" name="Text 121"/>
          <p:cNvSpPr/>
          <p:nvPr/>
        </p:nvSpPr>
        <p:spPr>
          <a:xfrm>
            <a:off x="6535834" y="3056005"/>
            <a:ext cx="58754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A00015</a:t>
            </a:r>
            <a:endParaRPr lang="en-US" sz="732" dirty="0"/>
          </a:p>
        </p:txBody>
      </p:sp>
      <p:sp>
        <p:nvSpPr>
          <p:cNvPr id="129" name="Text 122"/>
          <p:cNvSpPr/>
          <p:nvPr/>
        </p:nvSpPr>
        <p:spPr>
          <a:xfrm>
            <a:off x="7123379" y="3056005"/>
            <a:ext cx="90072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</a:t>
            </a:r>
            <a:endParaRPr lang="en-US" sz="732" dirty="0"/>
          </a:p>
        </p:txBody>
      </p:sp>
      <p:sp>
        <p:nvSpPr>
          <p:cNvPr id="130" name="Text 123"/>
          <p:cNvSpPr/>
          <p:nvPr/>
        </p:nvSpPr>
        <p:spPr>
          <a:xfrm>
            <a:off x="8024106" y="3056005"/>
            <a:ext cx="79842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False</a:t>
            </a:r>
            <a:endParaRPr lang="en-US" sz="732" dirty="0"/>
          </a:p>
        </p:txBody>
      </p:sp>
      <p:sp>
        <p:nvSpPr>
          <p:cNvPr id="131" name="Shape 124"/>
          <p:cNvSpPr/>
          <p:nvPr/>
        </p:nvSpPr>
        <p:spPr>
          <a:xfrm>
            <a:off x="4679156" y="3494601"/>
            <a:ext cx="4250531" cy="1335881"/>
          </a:xfrm>
          <a:prstGeom prst="rect">
            <a:avLst/>
          </a:prstGeom>
          <a:solidFill>
            <a:srgbClr val="FFF8F0"/>
          </a:solidFill>
          <a:ln w="198">
            <a:solidFill>
              <a:srgbClr val="F79646"/>
            </a:solidFill>
            <a:prstDash val="solid"/>
          </a:ln>
        </p:spPr>
      </p:sp>
      <p:pic>
        <p:nvPicPr>
          <p:cNvPr id="1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3" y="3662479"/>
            <a:ext cx="96441" cy="128588"/>
          </a:xfrm>
          <a:prstGeom prst="rect">
            <a:avLst/>
          </a:prstGeom>
        </p:spPr>
      </p:pic>
      <p:sp>
        <p:nvSpPr>
          <p:cNvPr id="133" name="Text 125"/>
          <p:cNvSpPr/>
          <p:nvPr/>
        </p:nvSpPr>
        <p:spPr>
          <a:xfrm>
            <a:off x="4939903" y="3630332"/>
            <a:ext cx="7715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資料觀察重點 </a:t>
            </a:r>
            <a:endParaRPr lang="en-US" sz="942" dirty="0"/>
          </a:p>
        </p:txBody>
      </p:sp>
      <p:sp>
        <p:nvSpPr>
          <p:cNvPr id="134" name="Text 126"/>
          <p:cNvSpPr/>
          <p:nvPr/>
        </p:nvSpPr>
        <p:spPr>
          <a:xfrm>
            <a:off x="4786313" y="3894651"/>
            <a:ext cx="4036219" cy="150019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資料型別：數值、文字、日期等不同型別的處理方式</a:t>
            </a:r>
            <a:endParaRPr lang="en-US" sz="732" dirty="0"/>
          </a:p>
        </p:txBody>
      </p:sp>
      <p:sp>
        <p:nvSpPr>
          <p:cNvPr id="135" name="Text 127"/>
          <p:cNvSpPr/>
          <p:nvPr/>
        </p:nvSpPr>
        <p:spPr>
          <a:xfrm>
            <a:off x="4786313" y="4101820"/>
            <a:ext cx="4036219" cy="150019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缺失值：實際資料中可能存在的空值處理策略</a:t>
            </a:r>
            <a:endParaRPr lang="en-US" sz="732" dirty="0"/>
          </a:p>
        </p:txBody>
      </p:sp>
      <p:sp>
        <p:nvSpPr>
          <p:cNvPr id="136" name="Text 128"/>
          <p:cNvSpPr/>
          <p:nvPr/>
        </p:nvSpPr>
        <p:spPr>
          <a:xfrm>
            <a:off x="4786313" y="4308988"/>
            <a:ext cx="4036219" cy="150019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關聯性：透過外鍵（如customer_id）連結不同表格</a:t>
            </a:r>
            <a:endParaRPr lang="en-US" sz="732" dirty="0"/>
          </a:p>
        </p:txBody>
      </p:sp>
      <p:sp>
        <p:nvSpPr>
          <p:cNvPr id="137" name="Text 129"/>
          <p:cNvSpPr/>
          <p:nvPr/>
        </p:nvSpPr>
        <p:spPr>
          <a:xfrm>
            <a:off x="4786313" y="4516157"/>
            <a:ext cx="4036219" cy="150019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資料分布：觀察數值欄位的分布特性與異常值</a:t>
            </a:r>
            <a:endParaRPr lang="en-US" sz="732" dirty="0"/>
          </a:p>
        </p:txBody>
      </p:sp>
    </p:spTree>
    <p:extLst>
      <p:ext uri="{BB962C8B-B14F-4D97-AF65-F5344CB8AC3E}">
        <p14:creationId xmlns:p14="http://schemas.microsoft.com/office/powerpoint/2010/main" val="34037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資料庫設計基本觀念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57188" y="726334"/>
            <a:ext cx="1371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正規化與非正規化 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090665"/>
            <a:ext cx="4143375" cy="84296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090665"/>
            <a:ext cx="28575" cy="84296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197822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 (Normalization)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92906" y="1483572"/>
            <a:ext cx="39290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將資料表結構化的過程，目的是減少資料重複、避免異常，並提高資料一致性。 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4722019" y="1090665"/>
            <a:ext cx="1041732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0" name="Text 7"/>
          <p:cNvSpPr/>
          <p:nvPr/>
        </p:nvSpPr>
        <p:spPr>
          <a:xfrm>
            <a:off x="4722019" y="1090665"/>
            <a:ext cx="1041732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正規化等級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63751" y="1090665"/>
            <a:ext cx="3094499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2" name="Text 9"/>
          <p:cNvSpPr/>
          <p:nvPr/>
        </p:nvSpPr>
        <p:spPr>
          <a:xfrm>
            <a:off x="5763751" y="1090665"/>
            <a:ext cx="3094499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主要目標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4722019" y="1379987"/>
            <a:ext cx="104173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第一正規化 (1NF)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763751" y="1379987"/>
            <a:ext cx="3094499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消除重複群組，確保每個欄位只包含單一值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4722019" y="1672881"/>
            <a:ext cx="4136231" cy="292894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16" name="Text 13"/>
          <p:cNvSpPr/>
          <p:nvPr/>
        </p:nvSpPr>
        <p:spPr>
          <a:xfrm>
            <a:off x="4722019" y="1672881"/>
            <a:ext cx="104173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第二正規化 (2NF)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763751" y="1672881"/>
            <a:ext cx="3094499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消除部分相依性，非主鍵欄位必須完全依賴於主鍵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722019" y="1965774"/>
            <a:ext cx="104173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第三正規化 (3NF)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763751" y="1965774"/>
            <a:ext cx="3094499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消除遞移相依性，非主鍵欄位不應依賴於其他非主鍵欄位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2013702"/>
            <a:ext cx="4143375" cy="84296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1" name="Shape 18"/>
          <p:cNvSpPr/>
          <p:nvPr/>
        </p:nvSpPr>
        <p:spPr>
          <a:xfrm>
            <a:off x="285750" y="2013702"/>
            <a:ext cx="28575" cy="84296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2" name="Text 19"/>
          <p:cNvSpPr/>
          <p:nvPr/>
        </p:nvSpPr>
        <p:spPr>
          <a:xfrm>
            <a:off x="392906" y="2120859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非正規化 (Denormalization)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392906" y="2406609"/>
            <a:ext cx="39290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為了提高查詢效能，有意識地在資料表中引入冗餘或合併表格，犧牲部分資料一致性以換取效能。 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2963821"/>
            <a:ext cx="4143375" cy="101441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5" name="Shape 22"/>
          <p:cNvSpPr/>
          <p:nvPr/>
        </p:nvSpPr>
        <p:spPr>
          <a:xfrm>
            <a:off x="285750" y="2963821"/>
            <a:ext cx="28575" cy="101441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6" name="Text 23"/>
          <p:cNvSpPr/>
          <p:nvPr/>
        </p:nvSpPr>
        <p:spPr>
          <a:xfrm>
            <a:off x="392906" y="3070977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正規化與非正規化的取捨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564356" y="3356727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正規化：適合交易處理系統(OLTP)，強調資料一致性和更新效率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64356" y="3528177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非正規化：適合分析系統(OLAP)，強調查詢效能和報表生成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564356" y="3699627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實務上通常採取平衡策略，根據應用需求決定正規化程度</a:t>
            </a:r>
            <a:endParaRPr lang="en-US" sz="837" dirty="0"/>
          </a:p>
        </p:txBody>
      </p:sp>
      <p:pic>
        <p:nvPicPr>
          <p:cNvPr id="5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19" y="2335171"/>
            <a:ext cx="4363864" cy="27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27"/>
          <p:cNvSpPr/>
          <p:nvPr/>
        </p:nvSpPr>
        <p:spPr>
          <a:xfrm>
            <a:off x="357188" y="88582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表與表的關係 </a:t>
            </a:r>
            <a:endParaRPr lang="en-US" sz="1350" dirty="0"/>
          </a:p>
        </p:txBody>
      </p:sp>
      <p:sp>
        <p:nvSpPr>
          <p:cNvPr id="3" name="Shape 28"/>
          <p:cNvSpPr/>
          <p:nvPr/>
        </p:nvSpPr>
        <p:spPr>
          <a:xfrm>
            <a:off x="285750" y="1250156"/>
            <a:ext cx="4143375" cy="1050131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4" name="Shape 29"/>
          <p:cNvSpPr/>
          <p:nvPr/>
        </p:nvSpPr>
        <p:spPr>
          <a:xfrm>
            <a:off x="285750" y="1250156"/>
            <a:ext cx="28575" cy="1050131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5" name="Text 30"/>
          <p:cNvSpPr/>
          <p:nvPr/>
        </p:nvSpPr>
        <p:spPr>
          <a:xfrm>
            <a:off x="392906" y="1357313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一對一 (One-to-One)</a:t>
            </a:r>
            <a:endParaRPr lang="en-US" sz="1046" dirty="0"/>
          </a:p>
        </p:txBody>
      </p:sp>
      <p:sp>
        <p:nvSpPr>
          <p:cNvPr id="6" name="Text 31"/>
          <p:cNvSpPr/>
          <p:nvPr/>
        </p:nvSpPr>
        <p:spPr>
          <a:xfrm>
            <a:off x="392906" y="1650206"/>
            <a:ext cx="38049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表A中的一筆記錄對應表B中的一筆記錄，通常用於將不常用的欄位分離到另</a:t>
            </a:r>
            <a:endParaRPr lang="en-US" sz="837" dirty="0"/>
          </a:p>
        </p:txBody>
      </p:sp>
      <p:sp>
        <p:nvSpPr>
          <p:cNvPr id="7" name="Text 32"/>
          <p:cNvSpPr/>
          <p:nvPr/>
        </p:nvSpPr>
        <p:spPr>
          <a:xfrm>
            <a:off x="392906" y="1650206"/>
            <a:ext cx="3919240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一個表格。 </a:t>
            </a:r>
            <a:endParaRPr lang="en-US" sz="837" dirty="0"/>
          </a:p>
        </p:txBody>
      </p:sp>
      <p:sp>
        <p:nvSpPr>
          <p:cNvPr id="8" name="Text 33"/>
          <p:cNvSpPr/>
          <p:nvPr/>
        </p:nvSpPr>
        <p:spPr>
          <a:xfrm>
            <a:off x="392906" y="2021681"/>
            <a:ext cx="3929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例：「員工」與「員工詳細資料」</a:t>
            </a:r>
            <a:endParaRPr lang="en-US" sz="837" dirty="0"/>
          </a:p>
        </p:txBody>
      </p:sp>
      <p:sp>
        <p:nvSpPr>
          <p:cNvPr id="9" name="Shape 34"/>
          <p:cNvSpPr/>
          <p:nvPr/>
        </p:nvSpPr>
        <p:spPr>
          <a:xfrm>
            <a:off x="285750" y="2407444"/>
            <a:ext cx="4143375" cy="878681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0" name="Shape 35"/>
          <p:cNvSpPr/>
          <p:nvPr/>
        </p:nvSpPr>
        <p:spPr>
          <a:xfrm>
            <a:off x="285750" y="2407444"/>
            <a:ext cx="28575" cy="878681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11" name="Text 36"/>
          <p:cNvSpPr/>
          <p:nvPr/>
        </p:nvSpPr>
        <p:spPr>
          <a:xfrm>
            <a:off x="392906" y="2514600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一對多 (One-to-Many)</a:t>
            </a:r>
            <a:endParaRPr lang="en-US" sz="1046" dirty="0"/>
          </a:p>
        </p:txBody>
      </p:sp>
      <p:sp>
        <p:nvSpPr>
          <p:cNvPr id="12" name="Text 37"/>
          <p:cNvSpPr/>
          <p:nvPr/>
        </p:nvSpPr>
        <p:spPr>
          <a:xfrm>
            <a:off x="392906" y="2807494"/>
            <a:ext cx="31191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表A中的一筆記錄對應表B中的多筆記錄，最常見的關聯類型。 </a:t>
            </a:r>
            <a:endParaRPr lang="en-US" sz="837" dirty="0"/>
          </a:p>
        </p:txBody>
      </p:sp>
      <p:sp>
        <p:nvSpPr>
          <p:cNvPr id="13" name="Text 38"/>
          <p:cNvSpPr/>
          <p:nvPr/>
        </p:nvSpPr>
        <p:spPr>
          <a:xfrm>
            <a:off x="392906" y="3007519"/>
            <a:ext cx="3929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例：「顧客」與「訂單」，一個顧客可以有多筆訂單</a:t>
            </a:r>
            <a:endParaRPr lang="en-US" sz="837" dirty="0"/>
          </a:p>
        </p:txBody>
      </p:sp>
      <p:sp>
        <p:nvSpPr>
          <p:cNvPr id="14" name="Shape 39"/>
          <p:cNvSpPr/>
          <p:nvPr/>
        </p:nvSpPr>
        <p:spPr>
          <a:xfrm>
            <a:off x="285750" y="3393281"/>
            <a:ext cx="4143375" cy="878681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5" name="Shape 40"/>
          <p:cNvSpPr/>
          <p:nvPr/>
        </p:nvSpPr>
        <p:spPr>
          <a:xfrm>
            <a:off x="285750" y="3393281"/>
            <a:ext cx="28575" cy="878681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16" name="Text 41"/>
          <p:cNvSpPr/>
          <p:nvPr/>
        </p:nvSpPr>
        <p:spPr>
          <a:xfrm>
            <a:off x="392906" y="3500438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多對多 (Many-to-Many)</a:t>
            </a:r>
            <a:endParaRPr lang="en-US" sz="1046" dirty="0"/>
          </a:p>
        </p:txBody>
      </p:sp>
      <p:sp>
        <p:nvSpPr>
          <p:cNvPr id="17" name="Text 42"/>
          <p:cNvSpPr/>
          <p:nvPr/>
        </p:nvSpPr>
        <p:spPr>
          <a:xfrm>
            <a:off x="392906" y="3793331"/>
            <a:ext cx="32334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表A中的多筆記錄對應表B中的多筆記錄，需要透過中介表實現。 </a:t>
            </a:r>
            <a:endParaRPr lang="en-US" sz="837" dirty="0"/>
          </a:p>
        </p:txBody>
      </p:sp>
      <p:sp>
        <p:nvSpPr>
          <p:cNvPr id="18" name="Text 43"/>
          <p:cNvSpPr/>
          <p:nvPr/>
        </p:nvSpPr>
        <p:spPr>
          <a:xfrm>
            <a:off x="392906" y="3993356"/>
            <a:ext cx="3929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例：「學生」與「課程」，一個學生可以選多門課，一門課可以有多個學生</a:t>
            </a:r>
            <a:endParaRPr lang="en-US" sz="837" dirty="0"/>
          </a:p>
        </p:txBody>
      </p:sp>
      <p:sp>
        <p:nvSpPr>
          <p:cNvPr id="20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資料庫設計基本觀念</a:t>
            </a:r>
            <a:endParaRPr lang="en-US" sz="2025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12" y="1250156"/>
            <a:ext cx="4489986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ER圖介紹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57188" y="790128"/>
            <a:ext cx="106642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ER圖基本概念 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154459"/>
            <a:ext cx="4143375" cy="101441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154459"/>
            <a:ext cx="28575" cy="101441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261616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實體關聯圖 (Entity-Relationship Diagram)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92906" y="1547366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ER圖是一種用於視覺化呈現資料庫結構的圖表，描述實體、關聯和屬性之間的關係。它是資料庫設計過程中的重要工具，幫助開發人員和利害關係人理解資料模型。 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2276028"/>
            <a:ext cx="4143375" cy="950119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2276028"/>
            <a:ext cx="28575" cy="950119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11" name="Text 8"/>
          <p:cNvSpPr/>
          <p:nvPr/>
        </p:nvSpPr>
        <p:spPr>
          <a:xfrm>
            <a:off x="392906" y="2383184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實體 (Entity)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392906" y="2635001"/>
            <a:ext cx="385762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資料庫中的物件，通常對應到一個資料表。實體代表現實世界中的物件或概念，如</a:t>
            </a:r>
            <a:endParaRPr lang="en-US" sz="785" dirty="0"/>
          </a:p>
        </p:txBody>
      </p:sp>
      <p:sp>
        <p:nvSpPr>
          <p:cNvPr id="13" name="Text 10"/>
          <p:cNvSpPr/>
          <p:nvPr/>
        </p:nvSpPr>
        <p:spPr>
          <a:xfrm>
            <a:off x="392906" y="2785020"/>
            <a:ext cx="117871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人、地點、事件或概念。 </a:t>
            </a:r>
            <a:endParaRPr lang="en-US" sz="785" dirty="0"/>
          </a:p>
        </p:txBody>
      </p:sp>
      <p:sp>
        <p:nvSpPr>
          <p:cNvPr id="14" name="Text 11"/>
          <p:cNvSpPr/>
          <p:nvPr/>
        </p:nvSpPr>
        <p:spPr>
          <a:xfrm>
            <a:off x="392906" y="2968972"/>
            <a:ext cx="39290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例如：顧客、產品、訂單、部門</a:t>
            </a:r>
            <a:endParaRPr lang="en-US" sz="785" dirty="0"/>
          </a:p>
        </p:txBody>
      </p:sp>
      <p:sp>
        <p:nvSpPr>
          <p:cNvPr id="15" name="Shape 12"/>
          <p:cNvSpPr/>
          <p:nvPr/>
        </p:nvSpPr>
        <p:spPr>
          <a:xfrm>
            <a:off x="285750" y="3333303"/>
            <a:ext cx="4143375" cy="800100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6" name="Shape 13"/>
          <p:cNvSpPr/>
          <p:nvPr/>
        </p:nvSpPr>
        <p:spPr>
          <a:xfrm>
            <a:off x="285750" y="3333303"/>
            <a:ext cx="28575" cy="8001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17" name="Text 14"/>
          <p:cNvSpPr/>
          <p:nvPr/>
        </p:nvSpPr>
        <p:spPr>
          <a:xfrm>
            <a:off x="392906" y="3440459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屬性 (Attribute)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392906" y="3692276"/>
            <a:ext cx="353615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實體的特性或性質，對應到資料表中的欄位。屬性描述實體的特徵或性質。 </a:t>
            </a:r>
            <a:endParaRPr lang="en-US" sz="785" dirty="0"/>
          </a:p>
        </p:txBody>
      </p:sp>
      <p:sp>
        <p:nvSpPr>
          <p:cNvPr id="19" name="Text 16"/>
          <p:cNvSpPr/>
          <p:nvPr/>
        </p:nvSpPr>
        <p:spPr>
          <a:xfrm>
            <a:off x="392906" y="3876228"/>
            <a:ext cx="39290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例如：顧客實體的屬性包括姓名、電話、地址等</a:t>
            </a:r>
            <a:endParaRPr lang="en-US" sz="785" dirty="0"/>
          </a:p>
        </p:txBody>
      </p:sp>
      <p:sp>
        <p:nvSpPr>
          <p:cNvPr id="20" name="Shape 17"/>
          <p:cNvSpPr/>
          <p:nvPr/>
        </p:nvSpPr>
        <p:spPr>
          <a:xfrm>
            <a:off x="285750" y="4240559"/>
            <a:ext cx="4143375" cy="800100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21" name="Shape 18"/>
          <p:cNvSpPr/>
          <p:nvPr/>
        </p:nvSpPr>
        <p:spPr>
          <a:xfrm>
            <a:off x="285750" y="4240559"/>
            <a:ext cx="28575" cy="8001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22" name="Text 19"/>
          <p:cNvSpPr/>
          <p:nvPr/>
        </p:nvSpPr>
        <p:spPr>
          <a:xfrm>
            <a:off x="392906" y="4347716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 (Relationship)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392906" y="4599533"/>
            <a:ext cx="385762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實體之間的連結，表示實體間的互動或關係。關聯通常用動詞或動詞片語來命名。 </a:t>
            </a:r>
            <a:endParaRPr lang="en-US" sz="785" dirty="0"/>
          </a:p>
        </p:txBody>
      </p:sp>
      <p:sp>
        <p:nvSpPr>
          <p:cNvPr id="24" name="Text 21"/>
          <p:cNvSpPr/>
          <p:nvPr/>
        </p:nvSpPr>
        <p:spPr>
          <a:xfrm>
            <a:off x="392906" y="4783484"/>
            <a:ext cx="39290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例如：顧客「下訂」訂單、員工「隸屬於」部門</a:t>
            </a:r>
            <a:endParaRPr lang="en-US" sz="785" dirty="0"/>
          </a:p>
        </p:txBody>
      </p:sp>
      <p:sp>
        <p:nvSpPr>
          <p:cNvPr id="26" name="Text 22"/>
          <p:cNvSpPr/>
          <p:nvPr/>
        </p:nvSpPr>
        <p:spPr>
          <a:xfrm>
            <a:off x="4786313" y="790128"/>
            <a:ext cx="1371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實體間的關係類型 </a:t>
            </a:r>
            <a:endParaRPr lang="en-US" sz="1350" dirty="0"/>
          </a:p>
        </p:txBody>
      </p:sp>
      <p:sp>
        <p:nvSpPr>
          <p:cNvPr id="27" name="Shape 23"/>
          <p:cNvSpPr/>
          <p:nvPr/>
        </p:nvSpPr>
        <p:spPr>
          <a:xfrm>
            <a:off x="4718447" y="1154459"/>
            <a:ext cx="812267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8" name="Text 24"/>
          <p:cNvSpPr/>
          <p:nvPr/>
        </p:nvSpPr>
        <p:spPr>
          <a:xfrm>
            <a:off x="4718447" y="1154459"/>
            <a:ext cx="812267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關係類型</a:t>
            </a:r>
            <a:endParaRPr lang="en-US" sz="837" dirty="0"/>
          </a:p>
        </p:txBody>
      </p:sp>
      <p:sp>
        <p:nvSpPr>
          <p:cNvPr id="29" name="Shape 25"/>
          <p:cNvSpPr/>
          <p:nvPr/>
        </p:nvSpPr>
        <p:spPr>
          <a:xfrm>
            <a:off x="5530714" y="1154459"/>
            <a:ext cx="2731703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0" name="Text 26"/>
          <p:cNvSpPr/>
          <p:nvPr/>
        </p:nvSpPr>
        <p:spPr>
          <a:xfrm>
            <a:off x="5530714" y="1154459"/>
            <a:ext cx="2731703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說明</a:t>
            </a:r>
            <a:endParaRPr lang="en-US" sz="837" dirty="0"/>
          </a:p>
        </p:txBody>
      </p:sp>
      <p:sp>
        <p:nvSpPr>
          <p:cNvPr id="31" name="Shape 27"/>
          <p:cNvSpPr/>
          <p:nvPr/>
        </p:nvSpPr>
        <p:spPr>
          <a:xfrm>
            <a:off x="8262417" y="1154459"/>
            <a:ext cx="592262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2" name="Text 28"/>
          <p:cNvSpPr/>
          <p:nvPr/>
        </p:nvSpPr>
        <p:spPr>
          <a:xfrm>
            <a:off x="8262417" y="1154459"/>
            <a:ext cx="592262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表示方式</a:t>
            </a:r>
            <a:endParaRPr lang="en-US" sz="837" dirty="0"/>
          </a:p>
        </p:txBody>
      </p:sp>
      <p:sp>
        <p:nvSpPr>
          <p:cNvPr id="33" name="Text 29"/>
          <p:cNvSpPr/>
          <p:nvPr/>
        </p:nvSpPr>
        <p:spPr>
          <a:xfrm>
            <a:off x="4718447" y="1443781"/>
            <a:ext cx="812267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一對一 (1:1)</a:t>
            </a:r>
            <a:endParaRPr lang="en-US" sz="837" dirty="0"/>
          </a:p>
        </p:txBody>
      </p:sp>
      <p:sp>
        <p:nvSpPr>
          <p:cNvPr id="34" name="Text 30"/>
          <p:cNvSpPr/>
          <p:nvPr/>
        </p:nvSpPr>
        <p:spPr>
          <a:xfrm>
            <a:off x="5530714" y="1443781"/>
            <a:ext cx="2731703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第一個實體的一個實例對應第二個實體的一個實例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8262417" y="1443781"/>
            <a:ext cx="59226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— 1</a:t>
            </a:r>
            <a:endParaRPr lang="en-US" sz="837" dirty="0"/>
          </a:p>
        </p:txBody>
      </p:sp>
      <p:sp>
        <p:nvSpPr>
          <p:cNvPr id="36" name="Shape 32"/>
          <p:cNvSpPr/>
          <p:nvPr/>
        </p:nvSpPr>
        <p:spPr>
          <a:xfrm>
            <a:off x="4718447" y="1736675"/>
            <a:ext cx="4136231" cy="292894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7" name="Text 33"/>
          <p:cNvSpPr/>
          <p:nvPr/>
        </p:nvSpPr>
        <p:spPr>
          <a:xfrm>
            <a:off x="4718447" y="1736675"/>
            <a:ext cx="812267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一對多 (1:N)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5530714" y="1736675"/>
            <a:ext cx="2731703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第一個實體的一個實例對應第二個實體的多個實例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8262417" y="1736675"/>
            <a:ext cx="59226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— N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18447" y="2029569"/>
            <a:ext cx="812267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多對多 (M:N)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530714" y="2029569"/>
            <a:ext cx="2731703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第一個實體的多個實例對應第二個實體的多個實例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8262417" y="2029569"/>
            <a:ext cx="59226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 — N</a:t>
            </a:r>
            <a:endParaRPr lang="en-US" sz="837" dirty="0"/>
          </a:p>
        </p:txBody>
      </p:sp>
      <p:sp>
        <p:nvSpPr>
          <p:cNvPr id="43" name="Shape 39"/>
          <p:cNvSpPr/>
          <p:nvPr/>
        </p:nvSpPr>
        <p:spPr>
          <a:xfrm>
            <a:off x="4714875" y="2433191"/>
            <a:ext cx="4143375" cy="101441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44" name="Shape 40"/>
          <p:cNvSpPr/>
          <p:nvPr/>
        </p:nvSpPr>
        <p:spPr>
          <a:xfrm>
            <a:off x="4714875" y="2433191"/>
            <a:ext cx="28575" cy="101441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5" name="Text 41"/>
          <p:cNvSpPr/>
          <p:nvPr/>
        </p:nvSpPr>
        <p:spPr>
          <a:xfrm>
            <a:off x="4822031" y="2540347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ER圖在MS SQL Server中的應用</a:t>
            </a:r>
            <a:endParaRPr lang="en-US" sz="1046" dirty="0"/>
          </a:p>
        </p:txBody>
      </p:sp>
      <p:sp>
        <p:nvSpPr>
          <p:cNvPr id="46" name="Text 42"/>
          <p:cNvSpPr/>
          <p:nvPr/>
        </p:nvSpPr>
        <p:spPr>
          <a:xfrm>
            <a:off x="4822031" y="2826097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在MS SQL Server中，可以使用SQL Server Management Studio (SSMS)的資料庫圖表工具來建立和檢視ER圖。這些圖表可以幫助開發人員理解資料庫結構、規劃資料庫設計和優化查詢。 </a:t>
            </a:r>
            <a:endParaRPr lang="en-US" sz="837" dirty="0"/>
          </a:p>
        </p:txBody>
      </p:sp>
      <p:sp>
        <p:nvSpPr>
          <p:cNvPr id="47" name="Shape 43"/>
          <p:cNvSpPr/>
          <p:nvPr/>
        </p:nvSpPr>
        <p:spPr>
          <a:xfrm>
            <a:off x="4714875" y="3554759"/>
            <a:ext cx="4143375" cy="135731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48" name="Shape 44"/>
          <p:cNvSpPr/>
          <p:nvPr/>
        </p:nvSpPr>
        <p:spPr>
          <a:xfrm>
            <a:off x="4714875" y="3554759"/>
            <a:ext cx="28575" cy="135731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9" name="Text 45"/>
          <p:cNvSpPr/>
          <p:nvPr/>
        </p:nvSpPr>
        <p:spPr>
          <a:xfrm>
            <a:off x="4822031" y="3661916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ER圖的優點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993481" y="394766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提供資料庫結構的視覺化表示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4993481" y="411911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幫助識別實體間的關係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993481" y="429056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促進開發團隊和業務人員之間的溝通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993481" y="446201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支援資料庫正規化過程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993481" y="463346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協助識別冗餘和不一致性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175373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 範例展示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3479006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202829"/>
            <a:ext cx="133945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4008" y="1100138"/>
            <a:ext cx="20337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ecommerce_schema.md 摘要 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428625" y="1421606"/>
            <a:ext cx="3893344" cy="26146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8" name="Text 4"/>
          <p:cNvSpPr/>
          <p:nvPr/>
        </p:nvSpPr>
        <p:spPr>
          <a:xfrm>
            <a:off x="535781" y="1535906"/>
            <a:ext cx="7907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電商資料庫結構</a:t>
            </a:r>
            <a:endParaRPr lang="en-US" sz="732" dirty="0"/>
          </a:p>
        </p:txBody>
      </p:sp>
      <p:sp>
        <p:nvSpPr>
          <p:cNvPr id="9" name="Text 5"/>
          <p:cNvSpPr/>
          <p:nvPr/>
        </p:nvSpPr>
        <p:spPr>
          <a:xfrm>
            <a:off x="535781" y="1835944"/>
            <a:ext cx="11956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## 客戶資料表 (customers)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35781" y="1985963"/>
            <a:ext cx="6097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1145567" y="1985963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12" name="Text 8"/>
          <p:cNvSpPr/>
          <p:nvPr/>
        </p:nvSpPr>
        <p:spPr>
          <a:xfrm>
            <a:off x="1198392" y="1985963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13" name="Text 9"/>
          <p:cNvSpPr/>
          <p:nvPr/>
        </p:nvSpPr>
        <p:spPr>
          <a:xfrm>
            <a:off x="1844399" y="1985963"/>
            <a:ext cx="6875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客戶編號 (PK)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535781" y="2135981"/>
            <a:ext cx="3206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name: 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856441" y="2135981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VARCHAR(50)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1502448" y="2135981"/>
            <a:ext cx="4906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客戶姓名</a:t>
            </a:r>
            <a:endParaRPr lang="en-US" sz="732" dirty="0"/>
          </a:p>
        </p:txBody>
      </p:sp>
      <p:sp>
        <p:nvSpPr>
          <p:cNvPr id="17" name="Text 13"/>
          <p:cNvSpPr/>
          <p:nvPr/>
        </p:nvSpPr>
        <p:spPr>
          <a:xfrm>
            <a:off x="535781" y="2286000"/>
            <a:ext cx="3917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gender: 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927543" y="2286000"/>
            <a:ext cx="3806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CHAR(1)</a:t>
            </a:r>
            <a:endParaRPr lang="en-US" sz="732" dirty="0"/>
          </a:p>
        </p:txBody>
      </p:sp>
      <p:sp>
        <p:nvSpPr>
          <p:cNvPr id="19" name="Text 15"/>
          <p:cNvSpPr/>
          <p:nvPr/>
        </p:nvSpPr>
        <p:spPr>
          <a:xfrm>
            <a:off x="1334207" y="2286000"/>
            <a:ext cx="5420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性別 (M/F)</a:t>
            </a:r>
            <a:endParaRPr lang="en-US" sz="732" dirty="0"/>
          </a:p>
        </p:txBody>
      </p:sp>
      <p:sp>
        <p:nvSpPr>
          <p:cNvPr id="20" name="Text 16"/>
          <p:cNvSpPr/>
          <p:nvPr/>
        </p:nvSpPr>
        <p:spPr>
          <a:xfrm>
            <a:off x="535781" y="2436019"/>
            <a:ext cx="5338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birth_date: </a:t>
            </a:r>
            <a:endParaRPr lang="en-US" sz="732" dirty="0"/>
          </a:p>
        </p:txBody>
      </p:sp>
      <p:sp>
        <p:nvSpPr>
          <p:cNvPr id="21" name="Text 17"/>
          <p:cNvSpPr/>
          <p:nvPr/>
        </p:nvSpPr>
        <p:spPr>
          <a:xfrm>
            <a:off x="1069665" y="2436019"/>
            <a:ext cx="2391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DATE</a:t>
            </a:r>
            <a:endParaRPr lang="en-US" sz="732" dirty="0"/>
          </a:p>
        </p:txBody>
      </p:sp>
      <p:sp>
        <p:nvSpPr>
          <p:cNvPr id="22" name="Text 18"/>
          <p:cNvSpPr/>
          <p:nvPr/>
        </p:nvSpPr>
        <p:spPr>
          <a:xfrm>
            <a:off x="1334821" y="2436019"/>
            <a:ext cx="4906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出生日期</a:t>
            </a:r>
            <a:endParaRPr lang="en-US" sz="732" dirty="0"/>
          </a:p>
        </p:txBody>
      </p:sp>
      <p:sp>
        <p:nvSpPr>
          <p:cNvPr id="23" name="Text 19"/>
          <p:cNvSpPr/>
          <p:nvPr/>
        </p:nvSpPr>
        <p:spPr>
          <a:xfrm>
            <a:off x="535781" y="2586038"/>
            <a:ext cx="35816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region: 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893945" y="2586038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1539953" y="2586038"/>
            <a:ext cx="2906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地區</a:t>
            </a:r>
            <a:endParaRPr lang="en-US" sz="732" dirty="0"/>
          </a:p>
        </p:txBody>
      </p:sp>
      <p:sp>
        <p:nvSpPr>
          <p:cNvPr id="26" name="Text 22"/>
          <p:cNvSpPr/>
          <p:nvPr/>
        </p:nvSpPr>
        <p:spPr>
          <a:xfrm>
            <a:off x="535781" y="2886075"/>
            <a:ext cx="128676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## 交易資料表 (transactions)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535781" y="3036094"/>
            <a:ext cx="71091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transaction_id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1246696" y="3036094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1299521" y="3036094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30" name="Text 26"/>
          <p:cNvSpPr/>
          <p:nvPr/>
        </p:nvSpPr>
        <p:spPr>
          <a:xfrm>
            <a:off x="1945528" y="3036094"/>
            <a:ext cx="6875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交易編號 (PK)</a:t>
            </a:r>
            <a:endParaRPr lang="en-US" sz="732" dirty="0"/>
          </a:p>
        </p:txBody>
      </p:sp>
      <p:sp>
        <p:nvSpPr>
          <p:cNvPr id="31" name="Text 27"/>
          <p:cNvSpPr/>
          <p:nvPr/>
        </p:nvSpPr>
        <p:spPr>
          <a:xfrm>
            <a:off x="535781" y="3186113"/>
            <a:ext cx="6097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32" name="Text 28"/>
          <p:cNvSpPr/>
          <p:nvPr/>
        </p:nvSpPr>
        <p:spPr>
          <a:xfrm>
            <a:off x="1145567" y="3186113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33" name="Text 29"/>
          <p:cNvSpPr/>
          <p:nvPr/>
        </p:nvSpPr>
        <p:spPr>
          <a:xfrm>
            <a:off x="1198392" y="3186113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34" name="Text 30"/>
          <p:cNvSpPr/>
          <p:nvPr/>
        </p:nvSpPr>
        <p:spPr>
          <a:xfrm>
            <a:off x="1844399" y="3186113"/>
            <a:ext cx="6786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客戶編號 (FK)</a:t>
            </a:r>
            <a:endParaRPr lang="en-US" sz="732" dirty="0"/>
          </a:p>
        </p:txBody>
      </p:sp>
      <p:sp>
        <p:nvSpPr>
          <p:cNvPr id="35" name="Text 31"/>
          <p:cNvSpPr/>
          <p:nvPr/>
        </p:nvSpPr>
        <p:spPr>
          <a:xfrm>
            <a:off x="535781" y="3336131"/>
            <a:ext cx="5273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36" name="Text 32"/>
          <p:cNvSpPr/>
          <p:nvPr/>
        </p:nvSpPr>
        <p:spPr>
          <a:xfrm>
            <a:off x="1063163" y="3336131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37" name="Text 33"/>
          <p:cNvSpPr/>
          <p:nvPr/>
        </p:nvSpPr>
        <p:spPr>
          <a:xfrm>
            <a:off x="1115988" y="3336131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38" name="Text 34"/>
          <p:cNvSpPr/>
          <p:nvPr/>
        </p:nvSpPr>
        <p:spPr>
          <a:xfrm>
            <a:off x="1761995" y="3336131"/>
            <a:ext cx="6786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商品編號 (FK)</a:t>
            </a:r>
            <a:endParaRPr lang="en-US" sz="732" dirty="0"/>
          </a:p>
        </p:txBody>
      </p:sp>
      <p:sp>
        <p:nvSpPr>
          <p:cNvPr id="39" name="Text 35"/>
          <p:cNvSpPr/>
          <p:nvPr/>
        </p:nvSpPr>
        <p:spPr>
          <a:xfrm>
            <a:off x="535781" y="3486150"/>
            <a:ext cx="4430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quantity: </a:t>
            </a:r>
            <a:endParaRPr lang="en-US" sz="732" dirty="0"/>
          </a:p>
        </p:txBody>
      </p:sp>
      <p:sp>
        <p:nvSpPr>
          <p:cNvPr id="40" name="Text 36"/>
          <p:cNvSpPr/>
          <p:nvPr/>
        </p:nvSpPr>
        <p:spPr>
          <a:xfrm>
            <a:off x="978861" y="3486150"/>
            <a:ext cx="1655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</a:t>
            </a:r>
            <a:endParaRPr lang="en-US" sz="732" dirty="0"/>
          </a:p>
        </p:txBody>
      </p:sp>
      <p:sp>
        <p:nvSpPr>
          <p:cNvPr id="41" name="Text 37"/>
          <p:cNvSpPr/>
          <p:nvPr/>
        </p:nvSpPr>
        <p:spPr>
          <a:xfrm>
            <a:off x="1170403" y="3486150"/>
            <a:ext cx="2906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數量</a:t>
            </a:r>
            <a:endParaRPr lang="en-US" sz="732" dirty="0"/>
          </a:p>
        </p:txBody>
      </p:sp>
      <p:sp>
        <p:nvSpPr>
          <p:cNvPr id="42" name="Text 38"/>
          <p:cNvSpPr/>
          <p:nvPr/>
        </p:nvSpPr>
        <p:spPr>
          <a:xfrm>
            <a:off x="535781" y="3636169"/>
            <a:ext cx="4226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amount: </a:t>
            </a:r>
            <a:endParaRPr lang="en-US" sz="732" dirty="0"/>
          </a:p>
        </p:txBody>
      </p:sp>
      <p:sp>
        <p:nvSpPr>
          <p:cNvPr id="43" name="Text 39"/>
          <p:cNvSpPr/>
          <p:nvPr/>
        </p:nvSpPr>
        <p:spPr>
          <a:xfrm>
            <a:off x="958435" y="3636169"/>
            <a:ext cx="69121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DECIMAL(10,2)</a:t>
            </a:r>
            <a:endParaRPr lang="en-US" sz="732" dirty="0"/>
          </a:p>
        </p:txBody>
      </p:sp>
      <p:sp>
        <p:nvSpPr>
          <p:cNvPr id="44" name="Text 40"/>
          <p:cNvSpPr/>
          <p:nvPr/>
        </p:nvSpPr>
        <p:spPr>
          <a:xfrm>
            <a:off x="1675656" y="3636169"/>
            <a:ext cx="2906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金額</a:t>
            </a:r>
            <a:endParaRPr lang="en-US" sz="732" dirty="0"/>
          </a:p>
        </p:txBody>
      </p:sp>
      <p:sp>
        <p:nvSpPr>
          <p:cNvPr id="45" name="Text 41"/>
          <p:cNvSpPr/>
          <p:nvPr/>
        </p:nvSpPr>
        <p:spPr>
          <a:xfrm>
            <a:off x="535781" y="3786188"/>
            <a:ext cx="8369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transaction_date: </a:t>
            </a:r>
            <a:endParaRPr lang="en-US" sz="732" dirty="0"/>
          </a:p>
        </p:txBody>
      </p:sp>
      <p:sp>
        <p:nvSpPr>
          <p:cNvPr id="46" name="Text 42"/>
          <p:cNvSpPr/>
          <p:nvPr/>
        </p:nvSpPr>
        <p:spPr>
          <a:xfrm>
            <a:off x="1372688" y="3786188"/>
            <a:ext cx="4749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DATETIME</a:t>
            </a:r>
            <a:endParaRPr lang="en-US" sz="732" dirty="0"/>
          </a:p>
        </p:txBody>
      </p:sp>
      <p:sp>
        <p:nvSpPr>
          <p:cNvPr id="47" name="Text 43"/>
          <p:cNvSpPr/>
          <p:nvPr/>
        </p:nvSpPr>
        <p:spPr>
          <a:xfrm>
            <a:off x="1873672" y="3786188"/>
            <a:ext cx="4906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交易日期</a:t>
            </a:r>
            <a:endParaRPr lang="en-US" sz="732" dirty="0"/>
          </a:p>
        </p:txBody>
      </p:sp>
      <p:sp>
        <p:nvSpPr>
          <p:cNvPr id="48" name="Text 44"/>
          <p:cNvSpPr/>
          <p:nvPr/>
        </p:nvSpPr>
        <p:spPr>
          <a:xfrm>
            <a:off x="428625" y="4143375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Schema 定義了資料表的結構、欄位類型和關聯，是資料庫設計的藍圖。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6293"/>
            <a:ext cx="2406108" cy="39754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</a:t>
            </a: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3：</a:t>
            </a:r>
            <a:r>
              <a:rPr lang="zh-TW" alt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看看</a:t>
            </a:r>
            <a:r>
              <a:rPr 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4169076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213098"/>
            <a:ext cx="196453" cy="98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516" y="1100138"/>
            <a:ext cx="128230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Schema 分析練習 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428625" y="1443038"/>
            <a:ext cx="38933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根據提供的 ecommerce_schema.md 檔案，回答以下問題：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428625" y="1768776"/>
            <a:ext cx="3893344" cy="60721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Text 5"/>
          <p:cNvSpPr/>
          <p:nvPr/>
        </p:nvSpPr>
        <p:spPr>
          <a:xfrm>
            <a:off x="535781" y="1875932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這個電商資料庫共有幾張表？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35781" y="2118820"/>
            <a:ext cx="3679031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提示：檢查 schema 中定義的主要資料表數量</a:t>
            </a:r>
            <a:endParaRPr lang="en-US" sz="732" dirty="0"/>
          </a:p>
        </p:txBody>
      </p:sp>
      <p:sp>
        <p:nvSpPr>
          <p:cNvPr id="11" name="Shape 7"/>
          <p:cNvSpPr/>
          <p:nvPr/>
        </p:nvSpPr>
        <p:spPr>
          <a:xfrm>
            <a:off x="428625" y="2483151"/>
            <a:ext cx="3893344" cy="60721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2" name="Text 8"/>
          <p:cNvSpPr/>
          <p:nvPr/>
        </p:nvSpPr>
        <p:spPr>
          <a:xfrm>
            <a:off x="535781" y="2590307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customers 表有幾個欄位？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35781" y="2833195"/>
            <a:ext cx="3679031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提示：計算 customers 表中定義的所有欄位數量</a:t>
            </a:r>
            <a:endParaRPr lang="en-US" sz="732" dirty="0"/>
          </a:p>
        </p:txBody>
      </p:sp>
      <p:sp>
        <p:nvSpPr>
          <p:cNvPr id="14" name="Shape 10"/>
          <p:cNvSpPr/>
          <p:nvPr/>
        </p:nvSpPr>
        <p:spPr>
          <a:xfrm>
            <a:off x="428625" y="3197526"/>
            <a:ext cx="3893344" cy="60721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5" name="Text 11"/>
          <p:cNvSpPr/>
          <p:nvPr/>
        </p:nvSpPr>
        <p:spPr>
          <a:xfrm>
            <a:off x="535781" y="3304682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找出每張表的主鍵 (Primary Key)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535781" y="3547570"/>
            <a:ext cx="3679031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提示：通常標記為 (PK) 或是表格的第一個欄位</a:t>
            </a:r>
            <a:endParaRPr lang="en-US" sz="732" dirty="0"/>
          </a:p>
        </p:txBody>
      </p:sp>
      <p:sp>
        <p:nvSpPr>
          <p:cNvPr id="17" name="Shape 13"/>
          <p:cNvSpPr/>
          <p:nvPr/>
        </p:nvSpPr>
        <p:spPr>
          <a:xfrm>
            <a:off x="428625" y="3911901"/>
            <a:ext cx="3893344" cy="77866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8" name="Text 14"/>
          <p:cNvSpPr/>
          <p:nvPr/>
        </p:nvSpPr>
        <p:spPr>
          <a:xfrm>
            <a:off x="535781" y="4019057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找出表與表之間的關聯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700088" y="4269088"/>
            <a:ext cx="12259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提示：尋找外鍵 (FK)，例如 </a:t>
            </a:r>
            <a:endParaRPr lang="en-US" sz="732" dirty="0"/>
          </a:p>
        </p:txBody>
      </p:sp>
      <p:sp>
        <p:nvSpPr>
          <p:cNvPr id="20" name="Shape 16"/>
          <p:cNvSpPr/>
          <p:nvPr/>
        </p:nvSpPr>
        <p:spPr>
          <a:xfrm>
            <a:off x="1926050" y="4265516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1" name="Text 17"/>
          <p:cNvSpPr/>
          <p:nvPr/>
        </p:nvSpPr>
        <p:spPr>
          <a:xfrm>
            <a:off x="1926050" y="4265516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sp>
        <p:nvSpPr>
          <p:cNvPr id="22" name="Text 18"/>
          <p:cNvSpPr/>
          <p:nvPr/>
        </p:nvSpPr>
        <p:spPr>
          <a:xfrm>
            <a:off x="2542477" y="4269088"/>
            <a:ext cx="12553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表中的 customer_id 連結到 </a:t>
            </a:r>
            <a:endParaRPr lang="en-US" sz="732" dirty="0"/>
          </a:p>
        </p:txBody>
      </p:sp>
      <p:sp>
        <p:nvSpPr>
          <p:cNvPr id="23" name="Shape 19"/>
          <p:cNvSpPr/>
          <p:nvPr/>
        </p:nvSpPr>
        <p:spPr>
          <a:xfrm>
            <a:off x="700088" y="4426251"/>
            <a:ext cx="508713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4" name="Text 20"/>
          <p:cNvSpPr/>
          <p:nvPr/>
        </p:nvSpPr>
        <p:spPr>
          <a:xfrm>
            <a:off x="700088" y="4426251"/>
            <a:ext cx="508713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628" dirty="0"/>
          </a:p>
        </p:txBody>
      </p:sp>
      <p:sp>
        <p:nvSpPr>
          <p:cNvPr id="25" name="Text 21"/>
          <p:cNvSpPr/>
          <p:nvPr/>
        </p:nvSpPr>
        <p:spPr>
          <a:xfrm>
            <a:off x="1244519" y="4429823"/>
            <a:ext cx="1260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 </a:t>
            </a:r>
            <a:endParaRPr lang="en-US" sz="732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0594" y="4023184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這些資料表可以分析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些商業問題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218176" y="829056"/>
            <a:ext cx="241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https://reurl.cc/MzxExn</a:t>
            </a:r>
            <a:endParaRPr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43" y="1335882"/>
            <a:ext cx="2381250" cy="238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資料間的邏輯關係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3598971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202829"/>
            <a:ext cx="223242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305" y="1100138"/>
            <a:ext cx="140717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用 JOIN 思考資料關聯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428625" y="1421606"/>
            <a:ext cx="3893344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JOIN 是關聯式資料庫中連結不同表格資料的關鍵操作，讓我們能夠從多個表格中獲取相關資訊。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732234" y="1894489"/>
            <a:ext cx="857250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9" name="Text 5"/>
          <p:cNvSpPr/>
          <p:nvPr/>
        </p:nvSpPr>
        <p:spPr>
          <a:xfrm>
            <a:off x="732234" y="1894489"/>
            <a:ext cx="85725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客戶資料表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641" y="1980214"/>
            <a:ext cx="142875" cy="14287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1946672" y="1894489"/>
            <a:ext cx="857250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Text 7"/>
          <p:cNvSpPr/>
          <p:nvPr/>
        </p:nvSpPr>
        <p:spPr>
          <a:xfrm>
            <a:off x="1946672" y="1894489"/>
            <a:ext cx="85725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交易資料表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078" y="1980214"/>
            <a:ext cx="142875" cy="142875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3161109" y="1894489"/>
            <a:ext cx="857250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5" name="Text 9"/>
          <p:cNvSpPr/>
          <p:nvPr/>
        </p:nvSpPr>
        <p:spPr>
          <a:xfrm>
            <a:off x="3161109" y="1894489"/>
            <a:ext cx="85725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商品資料表</a:t>
            </a:r>
            <a:endParaRPr lang="en-US" sz="837" dirty="0"/>
          </a:p>
        </p:txBody>
      </p:sp>
      <p:sp>
        <p:nvSpPr>
          <p:cNvPr id="16" name="Shape 10"/>
          <p:cNvSpPr/>
          <p:nvPr/>
        </p:nvSpPr>
        <p:spPr>
          <a:xfrm>
            <a:off x="428625" y="2315970"/>
            <a:ext cx="3893344" cy="921544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17" name="Text 11"/>
          <p:cNvSpPr/>
          <p:nvPr/>
        </p:nvSpPr>
        <p:spPr>
          <a:xfrm>
            <a:off x="514350" y="2408839"/>
            <a:ext cx="34524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</a:t>
            </a:r>
            <a:endParaRPr lang="en-US" sz="732" dirty="0"/>
          </a:p>
        </p:txBody>
      </p:sp>
      <p:sp>
        <p:nvSpPr>
          <p:cNvPr id="18" name="Text 12"/>
          <p:cNvSpPr/>
          <p:nvPr/>
        </p:nvSpPr>
        <p:spPr>
          <a:xfrm>
            <a:off x="859594" y="2408839"/>
            <a:ext cx="16763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c.name, p.product_name, t.amount</a:t>
            </a:r>
            <a:endParaRPr lang="en-US" sz="732" dirty="0"/>
          </a:p>
        </p:txBody>
      </p:sp>
      <p:sp>
        <p:nvSpPr>
          <p:cNvPr id="19" name="Text 13"/>
          <p:cNvSpPr/>
          <p:nvPr/>
        </p:nvSpPr>
        <p:spPr>
          <a:xfrm>
            <a:off x="514350" y="2558858"/>
            <a:ext cx="2948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</a:t>
            </a:r>
            <a:endParaRPr lang="en-US" sz="732" dirty="0"/>
          </a:p>
        </p:txBody>
      </p:sp>
      <p:sp>
        <p:nvSpPr>
          <p:cNvPr id="20" name="Text 14"/>
          <p:cNvSpPr/>
          <p:nvPr/>
        </p:nvSpPr>
        <p:spPr>
          <a:xfrm>
            <a:off x="835205" y="2558858"/>
            <a:ext cx="49347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732" dirty="0"/>
          </a:p>
        </p:txBody>
      </p:sp>
      <p:sp>
        <p:nvSpPr>
          <p:cNvPr id="21" name="Text 15"/>
          <p:cNvSpPr/>
          <p:nvPr/>
        </p:nvSpPr>
        <p:spPr>
          <a:xfrm>
            <a:off x="1328682" y="2558858"/>
            <a:ext cx="740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</a:t>
            </a:r>
            <a:endParaRPr lang="en-US" sz="732" dirty="0"/>
          </a:p>
        </p:txBody>
      </p:sp>
      <p:sp>
        <p:nvSpPr>
          <p:cNvPr id="22" name="Text 16"/>
          <p:cNvSpPr/>
          <p:nvPr/>
        </p:nvSpPr>
        <p:spPr>
          <a:xfrm>
            <a:off x="514350" y="2708877"/>
            <a:ext cx="232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</a:t>
            </a:r>
            <a:endParaRPr lang="en-US" sz="732" dirty="0"/>
          </a:p>
        </p:txBody>
      </p:sp>
      <p:sp>
        <p:nvSpPr>
          <p:cNvPr id="23" name="Text 17"/>
          <p:cNvSpPr/>
          <p:nvPr/>
        </p:nvSpPr>
        <p:spPr>
          <a:xfrm>
            <a:off x="773311" y="2708877"/>
            <a:ext cx="577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732" dirty="0"/>
          </a:p>
        </p:txBody>
      </p:sp>
      <p:sp>
        <p:nvSpPr>
          <p:cNvPr id="24" name="Text 18"/>
          <p:cNvSpPr/>
          <p:nvPr/>
        </p:nvSpPr>
        <p:spPr>
          <a:xfrm>
            <a:off x="1350811" y="2708877"/>
            <a:ext cx="881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 </a:t>
            </a:r>
            <a:endParaRPr lang="en-US" sz="732" dirty="0"/>
          </a:p>
        </p:txBody>
      </p:sp>
      <p:sp>
        <p:nvSpPr>
          <p:cNvPr id="25" name="Text 19"/>
          <p:cNvSpPr/>
          <p:nvPr/>
        </p:nvSpPr>
        <p:spPr>
          <a:xfrm>
            <a:off x="1438935" y="2708877"/>
            <a:ext cx="1609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1599865" y="2708877"/>
            <a:ext cx="1008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c.</a:t>
            </a:r>
            <a:endParaRPr lang="en-US" sz="732" dirty="0"/>
          </a:p>
        </p:txBody>
      </p:sp>
      <p:sp>
        <p:nvSpPr>
          <p:cNvPr id="27" name="Text 21"/>
          <p:cNvSpPr/>
          <p:nvPr/>
        </p:nvSpPr>
        <p:spPr>
          <a:xfrm>
            <a:off x="1700687" y="2708877"/>
            <a:ext cx="5772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28" name="Text 22"/>
          <p:cNvSpPr/>
          <p:nvPr/>
        </p:nvSpPr>
        <p:spPr>
          <a:xfrm>
            <a:off x="2277963" y="2708877"/>
            <a:ext cx="1721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t.</a:t>
            </a:r>
            <a:endParaRPr lang="en-US" sz="732" dirty="0"/>
          </a:p>
        </p:txBody>
      </p:sp>
      <p:sp>
        <p:nvSpPr>
          <p:cNvPr id="29" name="Text 23"/>
          <p:cNvSpPr/>
          <p:nvPr/>
        </p:nvSpPr>
        <p:spPr>
          <a:xfrm>
            <a:off x="2450111" y="2708877"/>
            <a:ext cx="5772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30" name="Text 24"/>
          <p:cNvSpPr/>
          <p:nvPr/>
        </p:nvSpPr>
        <p:spPr>
          <a:xfrm>
            <a:off x="514350" y="2858895"/>
            <a:ext cx="232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</a:t>
            </a:r>
            <a:endParaRPr lang="en-US" sz="732" dirty="0"/>
          </a:p>
        </p:txBody>
      </p:sp>
      <p:sp>
        <p:nvSpPr>
          <p:cNvPr id="31" name="Text 25"/>
          <p:cNvSpPr/>
          <p:nvPr/>
        </p:nvSpPr>
        <p:spPr>
          <a:xfrm>
            <a:off x="773311" y="2858895"/>
            <a:ext cx="4166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</a:t>
            </a:r>
            <a:endParaRPr lang="en-US" sz="732" dirty="0"/>
          </a:p>
        </p:txBody>
      </p:sp>
      <p:sp>
        <p:nvSpPr>
          <p:cNvPr id="32" name="Text 26"/>
          <p:cNvSpPr/>
          <p:nvPr/>
        </p:nvSpPr>
        <p:spPr>
          <a:xfrm>
            <a:off x="1189965" y="2858895"/>
            <a:ext cx="1135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 </a:t>
            </a:r>
            <a:endParaRPr lang="en-US" sz="732" dirty="0"/>
          </a:p>
        </p:txBody>
      </p:sp>
      <p:sp>
        <p:nvSpPr>
          <p:cNvPr id="33" name="Text 27"/>
          <p:cNvSpPr/>
          <p:nvPr/>
        </p:nvSpPr>
        <p:spPr>
          <a:xfrm>
            <a:off x="1303483" y="2858895"/>
            <a:ext cx="1609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1464413" y="2858895"/>
            <a:ext cx="889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t.</a:t>
            </a:r>
            <a:endParaRPr lang="en-US" sz="732" dirty="0"/>
          </a:p>
        </p:txBody>
      </p:sp>
      <p:sp>
        <p:nvSpPr>
          <p:cNvPr id="35" name="Text 29"/>
          <p:cNvSpPr/>
          <p:nvPr/>
        </p:nvSpPr>
        <p:spPr>
          <a:xfrm>
            <a:off x="1553347" y="2858895"/>
            <a:ext cx="5004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36" name="Text 30"/>
          <p:cNvSpPr/>
          <p:nvPr/>
        </p:nvSpPr>
        <p:spPr>
          <a:xfrm>
            <a:off x="2053828" y="2858895"/>
            <a:ext cx="1975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p.</a:t>
            </a:r>
            <a:endParaRPr lang="en-US" sz="732" dirty="0"/>
          </a:p>
        </p:txBody>
      </p:sp>
      <p:sp>
        <p:nvSpPr>
          <p:cNvPr id="37" name="Text 31"/>
          <p:cNvSpPr/>
          <p:nvPr/>
        </p:nvSpPr>
        <p:spPr>
          <a:xfrm>
            <a:off x="2251370" y="2858895"/>
            <a:ext cx="5004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38" name="Text 32"/>
          <p:cNvSpPr/>
          <p:nvPr/>
        </p:nvSpPr>
        <p:spPr>
          <a:xfrm>
            <a:off x="514350" y="3008914"/>
            <a:ext cx="3512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WHERE</a:t>
            </a:r>
            <a:endParaRPr lang="en-US" sz="732" dirty="0"/>
          </a:p>
        </p:txBody>
      </p:sp>
      <p:sp>
        <p:nvSpPr>
          <p:cNvPr id="39" name="Text 33"/>
          <p:cNvSpPr/>
          <p:nvPr/>
        </p:nvSpPr>
        <p:spPr>
          <a:xfrm>
            <a:off x="865622" y="3008914"/>
            <a:ext cx="823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t.amount &gt; 1000; </a:t>
            </a:r>
            <a:endParaRPr lang="en-US" sz="732" dirty="0"/>
          </a:p>
        </p:txBody>
      </p:sp>
      <p:sp>
        <p:nvSpPr>
          <p:cNvPr id="40" name="Text 34"/>
          <p:cNvSpPr/>
          <p:nvPr/>
        </p:nvSpPr>
        <p:spPr>
          <a:xfrm>
            <a:off x="428625" y="3344670"/>
            <a:ext cx="38933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透過 JOIN 操作，我們可以回答以下商業問題： 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71500" y="363469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哪些客戶購買了特定商品？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571500" y="386329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某個地區的客戶偏好哪些商品類別？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71500" y="409189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哪些廣告帶來了最多的交易金額？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28625" y="4263340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注意：雖然我們還沒有開始寫 SQL，但理解表格間的關聯是資料分析的基礎。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分析流程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1009055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009055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678656" y="957263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商業問題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678656" y="1185863"/>
            <a:ext cx="37861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明確定義需要解答的商業問題或決策需求。 </a:t>
            </a:r>
            <a:endParaRPr lang="en-US" sz="785" dirty="0"/>
          </a:p>
        </p:txBody>
      </p:sp>
      <p:sp>
        <p:nvSpPr>
          <p:cNvPr id="8" name="Shape 5"/>
          <p:cNvSpPr/>
          <p:nvPr/>
        </p:nvSpPr>
        <p:spPr>
          <a:xfrm>
            <a:off x="285750" y="1541264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9" name="Text 6"/>
          <p:cNvSpPr/>
          <p:nvPr/>
        </p:nvSpPr>
        <p:spPr>
          <a:xfrm>
            <a:off x="285750" y="1541264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678656" y="1489472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資料需求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678656" y="1718072"/>
            <a:ext cx="37861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確定解答問題所需的資料類型、來源和範圍。 </a:t>
            </a:r>
            <a:endParaRPr lang="en-US" sz="785" dirty="0"/>
          </a:p>
        </p:txBody>
      </p:sp>
      <p:sp>
        <p:nvSpPr>
          <p:cNvPr id="12" name="Shape 9"/>
          <p:cNvSpPr/>
          <p:nvPr/>
        </p:nvSpPr>
        <p:spPr>
          <a:xfrm>
            <a:off x="285750" y="2073473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3" name="Text 10"/>
          <p:cNvSpPr/>
          <p:nvPr/>
        </p:nvSpPr>
        <p:spPr>
          <a:xfrm>
            <a:off x="285750" y="2073473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678656" y="2021681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查詢設計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678656" y="2250281"/>
            <a:ext cx="37861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設計資料查詢方式，確定需要連結的表格和篩選條件。 </a:t>
            </a:r>
            <a:endParaRPr lang="en-US" sz="785" dirty="0"/>
          </a:p>
        </p:txBody>
      </p:sp>
      <p:sp>
        <p:nvSpPr>
          <p:cNvPr id="16" name="Shape 13"/>
          <p:cNvSpPr/>
          <p:nvPr/>
        </p:nvSpPr>
        <p:spPr>
          <a:xfrm>
            <a:off x="285750" y="2605683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7" name="Text 14"/>
          <p:cNvSpPr/>
          <p:nvPr/>
        </p:nvSpPr>
        <p:spPr>
          <a:xfrm>
            <a:off x="285750" y="2605683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678656" y="2553891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解釋結果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678656" y="2782491"/>
            <a:ext cx="37861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分析查詢結果，提取洞見並轉化為可行的商業建議。 </a:t>
            </a:r>
            <a:endParaRPr lang="en-US" sz="785" dirty="0"/>
          </a:p>
        </p:txBody>
      </p:sp>
      <p:sp>
        <p:nvSpPr>
          <p:cNvPr id="20" name="Shape 17"/>
          <p:cNvSpPr/>
          <p:nvPr/>
        </p:nvSpPr>
        <p:spPr>
          <a:xfrm>
            <a:off x="285750" y="3157538"/>
            <a:ext cx="4179094" cy="15001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1" name="Text 18"/>
          <p:cNvSpPr/>
          <p:nvPr/>
        </p:nvSpPr>
        <p:spPr>
          <a:xfrm>
            <a:off x="392906" y="3264694"/>
            <a:ext cx="39647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案例問題轉換</a:t>
            </a:r>
            <a:endParaRPr lang="en-US" sz="942" dirty="0"/>
          </a:p>
        </p:txBody>
      </p:sp>
      <p:sp>
        <p:nvSpPr>
          <p:cNvPr id="22" name="Shape 19"/>
          <p:cNvSpPr/>
          <p:nvPr/>
        </p:nvSpPr>
        <p:spPr>
          <a:xfrm>
            <a:off x="392906" y="3529013"/>
            <a:ext cx="3964781" cy="95011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3" name="Shape 20"/>
          <p:cNvSpPr/>
          <p:nvPr/>
        </p:nvSpPr>
        <p:spPr>
          <a:xfrm>
            <a:off x="392906" y="3529013"/>
            <a:ext cx="28575" cy="9501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4" name="Text 21"/>
          <p:cNvSpPr/>
          <p:nvPr/>
        </p:nvSpPr>
        <p:spPr>
          <a:xfrm>
            <a:off x="500063" y="360045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哪個商品銷售量最高？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500063" y="3814763"/>
            <a:ext cx="14093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需要：商品資料表 + 交易資料表</a:t>
            </a:r>
            <a:endParaRPr lang="en-US" sz="732" dirty="0"/>
          </a:p>
        </p:txBody>
      </p:sp>
      <p:sp>
        <p:nvSpPr>
          <p:cNvPr id="26" name="Text 23"/>
          <p:cNvSpPr/>
          <p:nvPr/>
        </p:nvSpPr>
        <p:spPr>
          <a:xfrm>
            <a:off x="500063" y="3964781"/>
            <a:ext cx="170283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欄位：product_name, SUM(quantity)</a:t>
            </a:r>
            <a:endParaRPr lang="en-US" sz="732" dirty="0"/>
          </a:p>
        </p:txBody>
      </p:sp>
      <p:sp>
        <p:nvSpPr>
          <p:cNvPr id="27" name="Text 24"/>
          <p:cNvSpPr/>
          <p:nvPr/>
        </p:nvSpPr>
        <p:spPr>
          <a:xfrm>
            <a:off x="500063" y="4114800"/>
            <a:ext cx="8001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分組：按商品名稱</a:t>
            </a:r>
            <a:endParaRPr lang="en-US" sz="732" dirty="0"/>
          </a:p>
        </p:txBody>
      </p:sp>
      <p:sp>
        <p:nvSpPr>
          <p:cNvPr id="28" name="Text 25"/>
          <p:cNvSpPr/>
          <p:nvPr/>
        </p:nvSpPr>
        <p:spPr>
          <a:xfrm>
            <a:off x="500063" y="4264819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排序：銷售總量降序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4992" y="211254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案例題目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142875" y="982779"/>
            <a:ext cx="8868778" cy="3612604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28344"/>
            <a:ext cx="178594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5781" y="1125653"/>
            <a:ext cx="1143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電商資料分析案例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47121"/>
            <a:ext cx="38933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以下是幾個常見的電商資料分析問題，我們將一步步拆解分析思路。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285750" y="1772860"/>
            <a:ext cx="3893344" cy="1207294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Shape 5"/>
          <p:cNvSpPr/>
          <p:nvPr/>
        </p:nvSpPr>
        <p:spPr>
          <a:xfrm>
            <a:off x="285750" y="1772860"/>
            <a:ext cx="28575" cy="12072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Text 6"/>
          <p:cNvSpPr/>
          <p:nvPr/>
        </p:nvSpPr>
        <p:spPr>
          <a:xfrm>
            <a:off x="392906" y="1880016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哪個商品銷售量最高？</a:t>
            </a:r>
            <a:endParaRPr lang="en-US" sz="83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172910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2130047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需要的表格：</a:t>
            </a:r>
            <a:endParaRPr lang="en-US" sz="732" dirty="0"/>
          </a:p>
        </p:txBody>
      </p:sp>
      <p:sp>
        <p:nvSpPr>
          <p:cNvPr id="13" name="Shape 8"/>
          <p:cNvSpPr/>
          <p:nvPr/>
        </p:nvSpPr>
        <p:spPr>
          <a:xfrm>
            <a:off x="1164431" y="2126475"/>
            <a:ext cx="442857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4" name="Text 9"/>
          <p:cNvSpPr/>
          <p:nvPr/>
        </p:nvSpPr>
        <p:spPr>
          <a:xfrm>
            <a:off x="1164431" y="2126475"/>
            <a:ext cx="442857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</a:t>
            </a:r>
            <a:endParaRPr lang="en-US" sz="628" dirty="0"/>
          </a:p>
        </p:txBody>
      </p:sp>
      <p:sp>
        <p:nvSpPr>
          <p:cNvPr id="15" name="Shape 10"/>
          <p:cNvSpPr/>
          <p:nvPr/>
        </p:nvSpPr>
        <p:spPr>
          <a:xfrm>
            <a:off x="1669014" y="2126475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6" name="Text 11"/>
          <p:cNvSpPr/>
          <p:nvPr/>
        </p:nvSpPr>
        <p:spPr>
          <a:xfrm>
            <a:off x="1669014" y="2126475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2422941"/>
            <a:ext cx="114300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64356" y="2372935"/>
            <a:ext cx="3507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需要的欄位：product_name, quantity </a:t>
            </a:r>
            <a:endParaRPr lang="en-US" sz="732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2672972"/>
            <a:ext cx="85725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35781" y="2622966"/>
            <a:ext cx="3536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計算方式：按商品分組，加總銷售數量 </a:t>
            </a:r>
            <a:endParaRPr lang="en-US" sz="732" dirty="0"/>
          </a:p>
        </p:txBody>
      </p:sp>
      <p:sp>
        <p:nvSpPr>
          <p:cNvPr id="21" name="Shape 14"/>
          <p:cNvSpPr/>
          <p:nvPr/>
        </p:nvSpPr>
        <p:spPr>
          <a:xfrm>
            <a:off x="285750" y="3087310"/>
            <a:ext cx="3893344" cy="1207294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2" name="Shape 15"/>
          <p:cNvSpPr/>
          <p:nvPr/>
        </p:nvSpPr>
        <p:spPr>
          <a:xfrm>
            <a:off x="285750" y="3087310"/>
            <a:ext cx="28575" cy="12072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3" name="Text 16"/>
          <p:cNvSpPr/>
          <p:nvPr/>
        </p:nvSpPr>
        <p:spPr>
          <a:xfrm>
            <a:off x="392906" y="3194466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哪種類型的會員最常消費？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487360"/>
            <a:ext cx="114300" cy="1143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64356" y="3444497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需要的表格：</a:t>
            </a:r>
            <a:endParaRPr lang="en-US" sz="732" dirty="0"/>
          </a:p>
        </p:txBody>
      </p:sp>
      <p:sp>
        <p:nvSpPr>
          <p:cNvPr id="26" name="Shape 18"/>
          <p:cNvSpPr/>
          <p:nvPr/>
        </p:nvSpPr>
        <p:spPr>
          <a:xfrm>
            <a:off x="1164431" y="3440925"/>
            <a:ext cx="508713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7" name="Text 19"/>
          <p:cNvSpPr/>
          <p:nvPr/>
        </p:nvSpPr>
        <p:spPr>
          <a:xfrm>
            <a:off x="1164431" y="3440925"/>
            <a:ext cx="508713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628" dirty="0"/>
          </a:p>
        </p:txBody>
      </p:sp>
      <p:sp>
        <p:nvSpPr>
          <p:cNvPr id="28" name="Shape 20"/>
          <p:cNvSpPr/>
          <p:nvPr/>
        </p:nvSpPr>
        <p:spPr>
          <a:xfrm>
            <a:off x="1734871" y="3440925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9" name="Text 21"/>
          <p:cNvSpPr/>
          <p:nvPr/>
        </p:nvSpPr>
        <p:spPr>
          <a:xfrm>
            <a:off x="1734871" y="3440925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737391"/>
            <a:ext cx="114300" cy="1143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564356" y="3687385"/>
            <a:ext cx="3507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需要的欄位：gender, region, amount </a:t>
            </a:r>
            <a:endParaRPr lang="en-US" sz="732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3987422"/>
            <a:ext cx="85725" cy="11430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35781" y="3937416"/>
            <a:ext cx="3536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計算方式：按性別或地區分組，計算消費次數或金額 </a:t>
            </a:r>
            <a:endParaRPr lang="en-US" sz="732" dirty="0"/>
          </a:p>
        </p:txBody>
      </p:sp>
      <p:sp>
        <p:nvSpPr>
          <p:cNvPr id="34" name="Shape 24"/>
          <p:cNvSpPr/>
          <p:nvPr/>
        </p:nvSpPr>
        <p:spPr>
          <a:xfrm>
            <a:off x="4836319" y="1769288"/>
            <a:ext cx="3893344" cy="1207294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5" name="Shape 25"/>
          <p:cNvSpPr/>
          <p:nvPr/>
        </p:nvSpPr>
        <p:spPr>
          <a:xfrm>
            <a:off x="4836319" y="1769288"/>
            <a:ext cx="28575" cy="12072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6" name="Text 26"/>
          <p:cNvSpPr/>
          <p:nvPr/>
        </p:nvSpPr>
        <p:spPr>
          <a:xfrm>
            <a:off x="4943475" y="187644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哪個廣告最有效？</a:t>
            </a:r>
            <a:endParaRPr lang="en-US" sz="837" dirty="0"/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75" y="2169338"/>
            <a:ext cx="114300" cy="114300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5114925" y="2126475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需要的表格：</a:t>
            </a:r>
            <a:endParaRPr lang="en-US" sz="732" dirty="0"/>
          </a:p>
        </p:txBody>
      </p:sp>
      <p:sp>
        <p:nvSpPr>
          <p:cNvPr id="39" name="Shape 28"/>
          <p:cNvSpPr/>
          <p:nvPr/>
        </p:nvSpPr>
        <p:spPr>
          <a:xfrm>
            <a:off x="5715000" y="2122903"/>
            <a:ext cx="227623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0" name="Text 29"/>
          <p:cNvSpPr/>
          <p:nvPr/>
        </p:nvSpPr>
        <p:spPr>
          <a:xfrm>
            <a:off x="5715000" y="2122903"/>
            <a:ext cx="227623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ads</a:t>
            </a:r>
            <a:endParaRPr lang="en-US" sz="628" dirty="0"/>
          </a:p>
        </p:txBody>
      </p:sp>
      <p:sp>
        <p:nvSpPr>
          <p:cNvPr id="41" name="Shape 30"/>
          <p:cNvSpPr/>
          <p:nvPr/>
        </p:nvSpPr>
        <p:spPr>
          <a:xfrm>
            <a:off x="6004350" y="2122903"/>
            <a:ext cx="437973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2" name="Text 31"/>
          <p:cNvSpPr/>
          <p:nvPr/>
        </p:nvSpPr>
        <p:spPr>
          <a:xfrm>
            <a:off x="6004350" y="2122903"/>
            <a:ext cx="437973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ad_clicks</a:t>
            </a:r>
            <a:endParaRPr lang="en-US" sz="628" dirty="0"/>
          </a:p>
        </p:txBody>
      </p:sp>
      <p:sp>
        <p:nvSpPr>
          <p:cNvPr id="43" name="Shape 32"/>
          <p:cNvSpPr/>
          <p:nvPr/>
        </p:nvSpPr>
        <p:spPr>
          <a:xfrm>
            <a:off x="6504050" y="2122903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4" name="Text 33"/>
          <p:cNvSpPr/>
          <p:nvPr/>
        </p:nvSpPr>
        <p:spPr>
          <a:xfrm>
            <a:off x="6504050" y="2122903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475" y="2419369"/>
            <a:ext cx="114300" cy="114300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5114925" y="2369363"/>
            <a:ext cx="3507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需要的欄位：ad_id, click_count, converted, amount </a:t>
            </a:r>
            <a:endParaRPr lang="en-US" sz="732" dirty="0"/>
          </a:p>
        </p:txBody>
      </p:sp>
      <p:pic>
        <p:nvPicPr>
          <p:cNvPr id="47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475" y="2669400"/>
            <a:ext cx="85725" cy="114300"/>
          </a:xfrm>
          <a:prstGeom prst="rect">
            <a:avLst/>
          </a:prstGeom>
        </p:spPr>
      </p:pic>
      <p:sp>
        <p:nvSpPr>
          <p:cNvPr id="48" name="Text 35"/>
          <p:cNvSpPr/>
          <p:nvPr/>
        </p:nvSpPr>
        <p:spPr>
          <a:xfrm>
            <a:off x="5086350" y="2619394"/>
            <a:ext cx="3536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計算方式：計算點擊轉換率和帶來的銷售額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案例分解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4032647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詳細分析案例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428625" y="1421606"/>
            <a:ext cx="3893344" cy="271463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哪個商品銷售量最高？</a:t>
            </a:r>
            <a:endParaRPr lang="en-US" sz="94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828800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0075" y="1800225"/>
            <a:ext cx="685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需要的資料表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607219" y="2041327"/>
            <a:ext cx="442857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Text 6"/>
          <p:cNvSpPr/>
          <p:nvPr/>
        </p:nvSpPr>
        <p:spPr>
          <a:xfrm>
            <a:off x="607219" y="2041327"/>
            <a:ext cx="442857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</a:t>
            </a:r>
            <a:endParaRPr lang="en-US" sz="628" dirty="0"/>
          </a:p>
        </p:txBody>
      </p:sp>
      <p:sp>
        <p:nvSpPr>
          <p:cNvPr id="11" name="Shape 7"/>
          <p:cNvSpPr/>
          <p:nvPr/>
        </p:nvSpPr>
        <p:spPr>
          <a:xfrm>
            <a:off x="1113672" y="2041327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Text 8"/>
          <p:cNvSpPr/>
          <p:nvPr/>
        </p:nvSpPr>
        <p:spPr>
          <a:xfrm>
            <a:off x="1113672" y="2041327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369939"/>
            <a:ext cx="114300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00075" y="2341364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需要的欄位 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607219" y="2575322"/>
            <a:ext cx="529000" cy="171450"/>
          </a:xfrm>
          <a:prstGeom prst="rect">
            <a:avLst/>
          </a:prstGeom>
          <a:solidFill>
            <a:srgbClr val="F0F0F0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07219" y="2575322"/>
            <a:ext cx="529000" cy="17145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628" dirty="0"/>
          </a:p>
        </p:txBody>
      </p:sp>
      <p:sp>
        <p:nvSpPr>
          <p:cNvPr id="17" name="Shape 12"/>
          <p:cNvSpPr/>
          <p:nvPr/>
        </p:nvSpPr>
        <p:spPr>
          <a:xfrm>
            <a:off x="1185528" y="2575322"/>
            <a:ext cx="683735" cy="171450"/>
          </a:xfrm>
          <a:prstGeom prst="rect">
            <a:avLst/>
          </a:prstGeom>
          <a:solidFill>
            <a:srgbClr val="F0F0F0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1185528" y="2575322"/>
            <a:ext cx="683735" cy="17145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product_name</a:t>
            </a:r>
            <a:endParaRPr lang="en-US" sz="628" dirty="0"/>
          </a:p>
        </p:txBody>
      </p:sp>
      <p:sp>
        <p:nvSpPr>
          <p:cNvPr id="19" name="Shape 14"/>
          <p:cNvSpPr/>
          <p:nvPr/>
        </p:nvSpPr>
        <p:spPr>
          <a:xfrm>
            <a:off x="1918571" y="2575322"/>
            <a:ext cx="434513" cy="171450"/>
          </a:xfrm>
          <a:prstGeom prst="rect">
            <a:avLst/>
          </a:prstGeom>
          <a:solidFill>
            <a:srgbClr val="F0F0F0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918571" y="2575322"/>
            <a:ext cx="434513" cy="17145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quantity</a:t>
            </a:r>
            <a:endParaRPr lang="en-US" sz="628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911078"/>
            <a:ext cx="142875" cy="1143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28650" y="2882503"/>
            <a:ext cx="685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表格關聯方式 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428625" y="3111103"/>
            <a:ext cx="3893344" cy="160734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透過 product_id 連結 products 和 transactions 表 </a:t>
            </a:r>
            <a:endParaRPr lang="en-US" sz="785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3407569"/>
            <a:ext cx="85725" cy="1143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71500" y="3378994"/>
            <a:ext cx="457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計算邏輯 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7219" y="3614738"/>
            <a:ext cx="30003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按商品分組，加總每個商品的銷售數量，並按銷售總量降序排列 </a:t>
            </a:r>
            <a:endParaRPr lang="en-US" sz="785" dirty="0"/>
          </a:p>
        </p:txBody>
      </p:sp>
      <p:sp>
        <p:nvSpPr>
          <p:cNvPr id="27" name="Shape 20"/>
          <p:cNvSpPr/>
          <p:nvPr/>
        </p:nvSpPr>
        <p:spPr>
          <a:xfrm>
            <a:off x="607219" y="3839766"/>
            <a:ext cx="3714750" cy="892969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8" name="Text 21"/>
          <p:cNvSpPr/>
          <p:nvPr/>
        </p:nvSpPr>
        <p:spPr>
          <a:xfrm>
            <a:off x="678656" y="3918347"/>
            <a:ext cx="34524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</a:t>
            </a:r>
            <a:endParaRPr lang="en-US" sz="732" dirty="0"/>
          </a:p>
        </p:txBody>
      </p:sp>
      <p:sp>
        <p:nvSpPr>
          <p:cNvPr id="29" name="Text 22"/>
          <p:cNvSpPr/>
          <p:nvPr/>
        </p:nvSpPr>
        <p:spPr>
          <a:xfrm>
            <a:off x="1023900" y="3918347"/>
            <a:ext cx="8481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p.product_name, </a:t>
            </a:r>
            <a:endParaRPr lang="en-US" sz="732" dirty="0"/>
          </a:p>
        </p:txBody>
      </p:sp>
      <p:sp>
        <p:nvSpPr>
          <p:cNvPr id="30" name="Text 23"/>
          <p:cNvSpPr/>
          <p:nvPr/>
        </p:nvSpPr>
        <p:spPr>
          <a:xfrm>
            <a:off x="1872025" y="3918347"/>
            <a:ext cx="2250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</a:t>
            </a:r>
            <a:endParaRPr lang="en-US" sz="732" dirty="0"/>
          </a:p>
        </p:txBody>
      </p:sp>
      <p:sp>
        <p:nvSpPr>
          <p:cNvPr id="31" name="Text 24"/>
          <p:cNvSpPr/>
          <p:nvPr/>
        </p:nvSpPr>
        <p:spPr>
          <a:xfrm>
            <a:off x="2097053" y="3918347"/>
            <a:ext cx="11623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(t.quantity) as total_sales</a:t>
            </a:r>
            <a:endParaRPr lang="en-US" sz="732" dirty="0"/>
          </a:p>
        </p:txBody>
      </p:sp>
      <p:sp>
        <p:nvSpPr>
          <p:cNvPr id="32" name="Text 25"/>
          <p:cNvSpPr/>
          <p:nvPr/>
        </p:nvSpPr>
        <p:spPr>
          <a:xfrm>
            <a:off x="678656" y="4068366"/>
            <a:ext cx="2948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</a:t>
            </a:r>
            <a:endParaRPr lang="en-US" sz="732" dirty="0"/>
          </a:p>
        </p:txBody>
      </p:sp>
      <p:sp>
        <p:nvSpPr>
          <p:cNvPr id="33" name="Text 26"/>
          <p:cNvSpPr/>
          <p:nvPr/>
        </p:nvSpPr>
        <p:spPr>
          <a:xfrm>
            <a:off x="973503" y="4068366"/>
            <a:ext cx="5301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products p</a:t>
            </a:r>
            <a:endParaRPr lang="en-US" sz="732" dirty="0"/>
          </a:p>
        </p:txBody>
      </p:sp>
      <p:sp>
        <p:nvSpPr>
          <p:cNvPr id="34" name="Text 27"/>
          <p:cNvSpPr/>
          <p:nvPr/>
        </p:nvSpPr>
        <p:spPr>
          <a:xfrm>
            <a:off x="678656" y="4218384"/>
            <a:ext cx="232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</a:t>
            </a:r>
            <a:endParaRPr lang="en-US" sz="732" dirty="0"/>
          </a:p>
        </p:txBody>
      </p:sp>
      <p:sp>
        <p:nvSpPr>
          <p:cNvPr id="35" name="Text 28"/>
          <p:cNvSpPr/>
          <p:nvPr/>
        </p:nvSpPr>
        <p:spPr>
          <a:xfrm>
            <a:off x="911609" y="4218384"/>
            <a:ext cx="6916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t </a:t>
            </a:r>
            <a:endParaRPr lang="en-US" sz="732" dirty="0"/>
          </a:p>
        </p:txBody>
      </p:sp>
      <p:sp>
        <p:nvSpPr>
          <p:cNvPr id="36" name="Text 29"/>
          <p:cNvSpPr/>
          <p:nvPr/>
        </p:nvSpPr>
        <p:spPr>
          <a:xfrm>
            <a:off x="1603214" y="4218384"/>
            <a:ext cx="1609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</a:t>
            </a:r>
            <a:endParaRPr lang="en-US" sz="732" dirty="0"/>
          </a:p>
        </p:txBody>
      </p:sp>
      <p:sp>
        <p:nvSpPr>
          <p:cNvPr id="37" name="Text 30"/>
          <p:cNvSpPr/>
          <p:nvPr/>
        </p:nvSpPr>
        <p:spPr>
          <a:xfrm>
            <a:off x="1764143" y="4218384"/>
            <a:ext cx="12873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p.product_id = t.product_id</a:t>
            </a:r>
            <a:endParaRPr lang="en-US" sz="732" dirty="0"/>
          </a:p>
        </p:txBody>
      </p:sp>
      <p:sp>
        <p:nvSpPr>
          <p:cNvPr id="38" name="Text 31"/>
          <p:cNvSpPr/>
          <p:nvPr/>
        </p:nvSpPr>
        <p:spPr>
          <a:xfrm>
            <a:off x="678656" y="4368403"/>
            <a:ext cx="5120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GROUP BY</a:t>
            </a:r>
            <a:endParaRPr lang="en-US" sz="732" dirty="0"/>
          </a:p>
        </p:txBody>
      </p:sp>
      <p:sp>
        <p:nvSpPr>
          <p:cNvPr id="39" name="Text 32"/>
          <p:cNvSpPr/>
          <p:nvPr/>
        </p:nvSpPr>
        <p:spPr>
          <a:xfrm>
            <a:off x="1190746" y="4368403"/>
            <a:ext cx="7953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p.product_name</a:t>
            </a:r>
            <a:endParaRPr lang="en-US" sz="732" dirty="0"/>
          </a:p>
        </p:txBody>
      </p:sp>
      <p:sp>
        <p:nvSpPr>
          <p:cNvPr id="40" name="Text 33"/>
          <p:cNvSpPr/>
          <p:nvPr/>
        </p:nvSpPr>
        <p:spPr>
          <a:xfrm>
            <a:off x="678656" y="4518422"/>
            <a:ext cx="4972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ORDER BY</a:t>
            </a:r>
            <a:endParaRPr lang="en-US" sz="732" dirty="0"/>
          </a:p>
        </p:txBody>
      </p:sp>
      <p:sp>
        <p:nvSpPr>
          <p:cNvPr id="41" name="Text 34"/>
          <p:cNvSpPr/>
          <p:nvPr/>
        </p:nvSpPr>
        <p:spPr>
          <a:xfrm>
            <a:off x="1175928" y="4518422"/>
            <a:ext cx="5451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total_sales </a:t>
            </a:r>
            <a:endParaRPr lang="en-US" sz="732" dirty="0"/>
          </a:p>
        </p:txBody>
      </p:sp>
      <p:sp>
        <p:nvSpPr>
          <p:cNvPr id="42" name="Text 35"/>
          <p:cNvSpPr/>
          <p:nvPr/>
        </p:nvSpPr>
        <p:spPr>
          <a:xfrm>
            <a:off x="1721114" y="4518422"/>
            <a:ext cx="2488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</a:t>
            </a:r>
            <a:endParaRPr lang="en-US" sz="732" dirty="0"/>
          </a:p>
        </p:txBody>
      </p:sp>
      <p:sp>
        <p:nvSpPr>
          <p:cNvPr id="43" name="Text 36"/>
          <p:cNvSpPr/>
          <p:nvPr/>
        </p:nvSpPr>
        <p:spPr>
          <a:xfrm>
            <a:off x="1969945" y="4518422"/>
            <a:ext cx="2681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0929"/>
            <a:ext cx="180025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資料驅動的世界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556711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513848"/>
            <a:ext cx="13155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Netflix 推薦系統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842461"/>
            <a:ext cx="4214813" cy="11287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949617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Netflix 透過分析用戶觀看歷史、評分和互動行為，建立個人化推薦系統：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35781" y="1178217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分析超過 1 億用戶的觀看習慣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349667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追蹤用戶暫停、重播和快轉行為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35781" y="1521117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根據相似用戶的喜好推薦內容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35781" y="1692567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提高用戶滿意度和平台黏著度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21192"/>
            <a:ext cx="192881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50069" y="2078330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電商庫存管理 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285750" y="2406942"/>
            <a:ext cx="4214813" cy="11287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392906" y="2514098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電商平台利用資料分析優化庫存管理：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35781" y="274269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預測熱銷商品，避免缺貨或過量庫存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535781" y="291414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分析季節性趨勢，調整採購策略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535781" y="308559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根據地區需求差異，優化物流配送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535781" y="325704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降低庫存成本，提高資金運用效率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85673"/>
            <a:ext cx="192881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50069" y="3642811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精準廣告投放 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285750" y="3971423"/>
            <a:ext cx="4214813" cy="11287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392906" y="4078580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電商平台透過用戶行為資料，實現精準廣告投放：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535781" y="430718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分析用戶瀏覽和購買歷史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535781" y="447863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根據用戶興趣和人口統計資料分類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535781" y="465008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在最佳時機展示相關產品廣告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535781" y="482153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提高廣告點擊率和轉換率</a:t>
            </a:r>
            <a:endParaRPr lang="en-US" sz="837" dirty="0"/>
          </a:p>
        </p:txBody>
      </p:sp>
      <p:sp>
        <p:nvSpPr>
          <p:cNvPr id="31" name="Shape 22"/>
          <p:cNvSpPr/>
          <p:nvPr/>
        </p:nvSpPr>
        <p:spPr>
          <a:xfrm>
            <a:off x="4714875" y="4091036"/>
            <a:ext cx="4214813" cy="7858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32" name="Text 23"/>
          <p:cNvSpPr/>
          <p:nvPr/>
        </p:nvSpPr>
        <p:spPr>
          <a:xfrm>
            <a:off x="4822031" y="4198193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資料驅動決策已成為現代企業的核心競爭力</a:t>
            </a:r>
            <a:endParaRPr lang="en-US" sz="837" dirty="0"/>
          </a:p>
        </p:txBody>
      </p:sp>
      <p:sp>
        <p:nvSpPr>
          <p:cNvPr id="33" name="Text 24"/>
          <p:cNvSpPr/>
          <p:nvPr/>
        </p:nvSpPr>
        <p:spPr>
          <a:xfrm>
            <a:off x="5564981" y="4433936"/>
            <a:ext cx="2514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從內容推薦到庫存管理，從廣告投放到客戶服務，</a:t>
            </a:r>
            <a:endParaRPr lang="en-US" sz="837" dirty="0"/>
          </a:p>
        </p:txBody>
      </p:sp>
      <p:sp>
        <p:nvSpPr>
          <p:cNvPr id="34" name="Text 25"/>
          <p:cNvSpPr/>
          <p:nvPr/>
        </p:nvSpPr>
        <p:spPr>
          <a:xfrm>
            <a:off x="5850731" y="4605386"/>
            <a:ext cx="1943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資料分析正在改變各行各業的營運方式</a:t>
            </a:r>
            <a:endParaRPr lang="en-US" sz="837" dirty="0"/>
          </a:p>
        </p:txBody>
      </p:sp>
      <p:pic>
        <p:nvPicPr>
          <p:cNvPr id="35" name="Picture 2" descr="Netflix評分系統不夠看！靠這招立即查IMDb、爛番茄、TMDb評分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7" y="1263942"/>
            <a:ext cx="4426963" cy="249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11399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 4：轉換問題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583263"/>
            <a:ext cx="4179094" cy="453053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839098"/>
            <a:ext cx="196453" cy="98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516" y="726138"/>
            <a:ext cx="141449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商業問題轉資料需求 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428625" y="1069038"/>
            <a:ext cx="3893344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請分組討論以下商業問題，並將其轉換為「需要什麼資料」和「需要哪些表」。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428625" y="1577639"/>
            <a:ext cx="3893344" cy="45720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Text 5"/>
          <p:cNvSpPr/>
          <p:nvPr/>
        </p:nvSpPr>
        <p:spPr>
          <a:xfrm>
            <a:off x="535781" y="1684795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哪個年齡層的客戶平均消費金額最高？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428625" y="2141995"/>
            <a:ext cx="3893344" cy="45720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1" name="Text 7"/>
          <p:cNvSpPr/>
          <p:nvPr/>
        </p:nvSpPr>
        <p:spPr>
          <a:xfrm>
            <a:off x="535781" y="2249152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不同地區的客戶偏好購買哪些類型的商品？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428625" y="2706352"/>
            <a:ext cx="3893344" cy="45720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3" name="Text 9"/>
          <p:cNvSpPr/>
          <p:nvPr/>
        </p:nvSpPr>
        <p:spPr>
          <a:xfrm>
            <a:off x="535781" y="2813508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哪些商品經常被一起購買？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428625" y="3306427"/>
            <a:ext cx="3893344" cy="1371600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15" name="Text 11"/>
          <p:cNvSpPr/>
          <p:nvPr/>
        </p:nvSpPr>
        <p:spPr>
          <a:xfrm>
            <a:off x="535781" y="341358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分析模板：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535781" y="3656470"/>
            <a:ext cx="3679031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需要的表格：[列出需要的資料表]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535781" y="3885070"/>
            <a:ext cx="3679031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需要的欄位：[列出需要的欄位]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535781" y="4113670"/>
            <a:ext cx="3679031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表格關聯：[說明如何連結表格]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535781" y="4342270"/>
            <a:ext cx="3679031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計算邏輯：[說明如何處理資料]</a:t>
            </a:r>
            <a:endParaRPr lang="en-US" sz="837" dirty="0"/>
          </a:p>
        </p:txBody>
      </p:sp>
      <p:sp>
        <p:nvSpPr>
          <p:cNvPr id="20" name="Text 16"/>
          <p:cNvSpPr/>
          <p:nvPr/>
        </p:nvSpPr>
        <p:spPr>
          <a:xfrm>
            <a:off x="428625" y="4820902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完成後，每組選一個問題向全班分享你們的分析思路。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本課總結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3436144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202829"/>
            <a:ext cx="178594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656" y="1100138"/>
            <a:ext cx="8572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今日學習重點 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428625" y="142160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428625" y="142160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0094" y="1421606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資料庫角色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750094" y="1628775"/>
            <a:ext cx="35718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了解資料庫在現代商業中的重要性，以及如何支援資料驅動決策。 </a:t>
            </a:r>
            <a:endParaRPr lang="en-US" sz="785" dirty="0"/>
          </a:p>
        </p:txBody>
      </p:sp>
      <p:sp>
        <p:nvSpPr>
          <p:cNvPr id="11" name="Shape 7"/>
          <p:cNvSpPr/>
          <p:nvPr/>
        </p:nvSpPr>
        <p:spPr>
          <a:xfrm>
            <a:off x="428625" y="189666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2" name="Text 8"/>
          <p:cNvSpPr/>
          <p:nvPr/>
        </p:nvSpPr>
        <p:spPr>
          <a:xfrm>
            <a:off x="428625" y="189666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750094" y="1896666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 與 ERD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750094" y="2103834"/>
            <a:ext cx="35718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掌握資料庫結構設計的基本概念，包括表格、欄位、主鍵和關聯。 </a:t>
            </a:r>
            <a:endParaRPr lang="en-US" sz="785" dirty="0"/>
          </a:p>
        </p:txBody>
      </p:sp>
      <p:sp>
        <p:nvSpPr>
          <p:cNvPr id="15" name="Shape 11"/>
          <p:cNvSpPr/>
          <p:nvPr/>
        </p:nvSpPr>
        <p:spPr>
          <a:xfrm>
            <a:off x="428625" y="2371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6" name="Text 12"/>
          <p:cNvSpPr/>
          <p:nvPr/>
        </p:nvSpPr>
        <p:spPr>
          <a:xfrm>
            <a:off x="428625" y="2371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750094" y="2371725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 vs. 非關聯式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750094" y="2578894"/>
            <a:ext cx="35718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理解不同類型資料庫的特性和適用場景，選擇合適的資料庫解決方案。 </a:t>
            </a:r>
            <a:endParaRPr lang="en-US" sz="785" dirty="0"/>
          </a:p>
        </p:txBody>
      </p:sp>
      <p:sp>
        <p:nvSpPr>
          <p:cNvPr id="19" name="Shape 15"/>
          <p:cNvSpPr/>
          <p:nvPr/>
        </p:nvSpPr>
        <p:spPr>
          <a:xfrm>
            <a:off x="428625" y="28467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0" name="Text 16"/>
          <p:cNvSpPr/>
          <p:nvPr/>
        </p:nvSpPr>
        <p:spPr>
          <a:xfrm>
            <a:off x="428625" y="28467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750094" y="2846784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商業問題轉分析思維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750094" y="3053953"/>
            <a:ext cx="35718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學習如何將商業問題轉換為資料需求，確定所需的表格和欄位。 </a:t>
            </a:r>
            <a:endParaRPr lang="en-US" sz="785" dirty="0"/>
          </a:p>
        </p:txBody>
      </p:sp>
      <p:sp>
        <p:nvSpPr>
          <p:cNvPr id="23" name="Shape 19"/>
          <p:cNvSpPr/>
          <p:nvPr/>
        </p:nvSpPr>
        <p:spPr>
          <a:xfrm>
            <a:off x="428625" y="3357563"/>
            <a:ext cx="3893344" cy="89296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4" name="Text 20"/>
          <p:cNvSpPr/>
          <p:nvPr/>
        </p:nvSpPr>
        <p:spPr>
          <a:xfrm>
            <a:off x="535781" y="3464719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下堂課預告</a:t>
            </a:r>
            <a:endParaRPr lang="en-US" sz="837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" y="3730823"/>
            <a:ext cx="100013" cy="114300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707231" y="3707606"/>
            <a:ext cx="257175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資料清理與整併實作：處理缺失值、異常值和資料合併</a:t>
            </a:r>
            <a:endParaRPr lang="en-US" sz="785" dirty="0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1" y="3948708"/>
            <a:ext cx="100013" cy="1143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07231" y="3925491"/>
            <a:ext cx="205860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開始使用 SQL 和 Python 進行實際資料操作</a:t>
            </a:r>
            <a:endParaRPr lang="en-US" sz="78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525065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真實世界挑戰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1721645"/>
            <a:ext cx="2018109" cy="1660922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921223"/>
            <a:ext cx="141089" cy="80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5433" y="1828801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資料量大 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392906" y="2093120"/>
            <a:ext cx="1803797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現代企業每天產生的資料量巨大，如何有效儲存和處理這些資料是一大挑戰。 </a:t>
            </a:r>
            <a:endParaRPr lang="en-US" sz="785" dirty="0"/>
          </a:p>
        </p:txBody>
      </p:sp>
      <p:sp>
        <p:nvSpPr>
          <p:cNvPr id="8" name="Shape 4"/>
          <p:cNvSpPr/>
          <p:nvPr/>
        </p:nvSpPr>
        <p:spPr>
          <a:xfrm>
            <a:off x="392906" y="2646760"/>
            <a:ext cx="1803797" cy="62865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Text 5"/>
          <p:cNvSpPr/>
          <p:nvPr/>
        </p:nvSpPr>
        <p:spPr>
          <a:xfrm>
            <a:off x="464344" y="2718198"/>
            <a:ext cx="16609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解決方向：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464344" y="2911079"/>
            <a:ext cx="16002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分散式資料庫、資料分片、資料壓縮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464344" y="3061098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和資料生命週期管理 </a:t>
            </a:r>
            <a:endParaRPr lang="en-US" sz="732" dirty="0"/>
          </a:p>
        </p:txBody>
      </p:sp>
      <p:sp>
        <p:nvSpPr>
          <p:cNvPr id="12" name="Shape 8"/>
          <p:cNvSpPr/>
          <p:nvPr/>
        </p:nvSpPr>
        <p:spPr>
          <a:xfrm>
            <a:off x="2446734" y="1721645"/>
            <a:ext cx="2018109" cy="1660922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891" y="1921223"/>
            <a:ext cx="121444" cy="80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746772" y="1828801"/>
            <a:ext cx="3857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即時性 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2553891" y="2093120"/>
            <a:ext cx="1803797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許多應用需要即時資料處理和分析，例如金融交易、網站點擊流和物聯網感測器資料。 </a:t>
            </a:r>
            <a:endParaRPr lang="en-US" sz="785" dirty="0"/>
          </a:p>
        </p:txBody>
      </p:sp>
      <p:sp>
        <p:nvSpPr>
          <p:cNvPr id="16" name="Shape 11"/>
          <p:cNvSpPr/>
          <p:nvPr/>
        </p:nvSpPr>
        <p:spPr>
          <a:xfrm>
            <a:off x="2553891" y="2646760"/>
            <a:ext cx="1803797" cy="62865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7" name="Text 12"/>
          <p:cNvSpPr/>
          <p:nvPr/>
        </p:nvSpPr>
        <p:spPr>
          <a:xfrm>
            <a:off x="2625328" y="2718198"/>
            <a:ext cx="16609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解決方向：</a:t>
            </a:r>
            <a:endParaRPr lang="en-US" sz="732" dirty="0"/>
          </a:p>
        </p:txBody>
      </p:sp>
      <p:sp>
        <p:nvSpPr>
          <p:cNvPr id="18" name="Text 13"/>
          <p:cNvSpPr/>
          <p:nvPr/>
        </p:nvSpPr>
        <p:spPr>
          <a:xfrm>
            <a:off x="2625328" y="2911079"/>
            <a:ext cx="16002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串流處理技術、記憶體資料庫、快取</a:t>
            </a:r>
            <a:endParaRPr lang="en-US" sz="732" dirty="0"/>
          </a:p>
        </p:txBody>
      </p:sp>
      <p:sp>
        <p:nvSpPr>
          <p:cNvPr id="19" name="Text 14"/>
          <p:cNvSpPr/>
          <p:nvPr/>
        </p:nvSpPr>
        <p:spPr>
          <a:xfrm>
            <a:off x="2625328" y="3061098"/>
            <a:ext cx="8001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機制和非同步處理 </a:t>
            </a:r>
            <a:endParaRPr lang="en-US" sz="732" dirty="0"/>
          </a:p>
        </p:txBody>
      </p:sp>
      <p:sp>
        <p:nvSpPr>
          <p:cNvPr id="20" name="Shape 15"/>
          <p:cNvSpPr/>
          <p:nvPr/>
        </p:nvSpPr>
        <p:spPr>
          <a:xfrm>
            <a:off x="4657726" y="1721645"/>
            <a:ext cx="2018109" cy="1660922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882" y="1921224"/>
            <a:ext cx="141089" cy="803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4977409" y="1828802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資料隱私 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4764882" y="2093120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隨著法規如GDPR和CCPA的實施，保護用戶資料隱私變得越來越重要。 </a:t>
            </a:r>
            <a:endParaRPr lang="en-US" sz="785" dirty="0"/>
          </a:p>
        </p:txBody>
      </p:sp>
      <p:sp>
        <p:nvSpPr>
          <p:cNvPr id="24" name="Shape 18"/>
          <p:cNvSpPr/>
          <p:nvPr/>
        </p:nvSpPr>
        <p:spPr>
          <a:xfrm>
            <a:off x="4764882" y="2486027"/>
            <a:ext cx="1803797" cy="62865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5" name="Text 19"/>
          <p:cNvSpPr/>
          <p:nvPr/>
        </p:nvSpPr>
        <p:spPr>
          <a:xfrm>
            <a:off x="4836320" y="2557464"/>
            <a:ext cx="16609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解決方向：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4836320" y="2750345"/>
            <a:ext cx="16002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資料加密、匿名化處理、存取控制和</a:t>
            </a:r>
            <a:endParaRPr lang="en-US" sz="732" dirty="0"/>
          </a:p>
        </p:txBody>
      </p:sp>
      <p:sp>
        <p:nvSpPr>
          <p:cNvPr id="27" name="Text 21"/>
          <p:cNvSpPr/>
          <p:nvPr/>
        </p:nvSpPr>
        <p:spPr>
          <a:xfrm>
            <a:off x="4836320" y="2900364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資料治理政策 </a:t>
            </a:r>
            <a:endParaRPr lang="en-US" sz="732" dirty="0"/>
          </a:p>
        </p:txBody>
      </p:sp>
      <p:sp>
        <p:nvSpPr>
          <p:cNvPr id="28" name="Shape 22"/>
          <p:cNvSpPr/>
          <p:nvPr/>
        </p:nvSpPr>
        <p:spPr>
          <a:xfrm>
            <a:off x="6818710" y="1721645"/>
            <a:ext cx="2018109" cy="1660922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867" y="1921224"/>
            <a:ext cx="160734" cy="8037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7158039" y="1828802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資料整合 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6925867" y="2093120"/>
            <a:ext cx="1803797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企業資料通常分散在不同系統和格式中，整合這些資料是一項複雜的工作。 </a:t>
            </a:r>
            <a:endParaRPr lang="en-US" sz="785" dirty="0"/>
          </a:p>
        </p:txBody>
      </p:sp>
      <p:sp>
        <p:nvSpPr>
          <p:cNvPr id="32" name="Shape 25"/>
          <p:cNvSpPr/>
          <p:nvPr/>
        </p:nvSpPr>
        <p:spPr>
          <a:xfrm>
            <a:off x="6925867" y="2646761"/>
            <a:ext cx="1803797" cy="62865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3" name="Text 26"/>
          <p:cNvSpPr/>
          <p:nvPr/>
        </p:nvSpPr>
        <p:spPr>
          <a:xfrm>
            <a:off x="6997304" y="2718199"/>
            <a:ext cx="16609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解決方向：</a:t>
            </a:r>
            <a:endParaRPr lang="en-US" sz="732" dirty="0"/>
          </a:p>
        </p:txBody>
      </p:sp>
      <p:sp>
        <p:nvSpPr>
          <p:cNvPr id="34" name="Text 27"/>
          <p:cNvSpPr/>
          <p:nvPr/>
        </p:nvSpPr>
        <p:spPr>
          <a:xfrm>
            <a:off x="6997304" y="2911080"/>
            <a:ext cx="16221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ETL流程、資料湖、API整合和主資料</a:t>
            </a:r>
            <a:endParaRPr lang="en-US" sz="732" dirty="0"/>
          </a:p>
        </p:txBody>
      </p:sp>
      <p:sp>
        <p:nvSpPr>
          <p:cNvPr id="35" name="Text 28"/>
          <p:cNvSpPr/>
          <p:nvPr/>
        </p:nvSpPr>
        <p:spPr>
          <a:xfrm>
            <a:off x="6997304" y="3061099"/>
            <a:ext cx="2000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管理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62460"/>
            <a:ext cx="1543078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26829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683966"/>
            <a:ext cx="130063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直覺 vs 資料驅動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012579"/>
            <a:ext cx="4214813" cy="23860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1119735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在商業決策中，資料驅動方法相比於直覺決策具有明顯優勢：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396478" y="1362623"/>
            <a:ext cx="1064056" cy="317897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9" name="Text 5"/>
          <p:cNvSpPr/>
          <p:nvPr/>
        </p:nvSpPr>
        <p:spPr>
          <a:xfrm>
            <a:off x="396478" y="1362623"/>
            <a:ext cx="1064056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決策特徵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1460534" y="1362623"/>
            <a:ext cx="1264332" cy="317897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11" name="Text 7"/>
          <p:cNvSpPr/>
          <p:nvPr/>
        </p:nvSpPr>
        <p:spPr>
          <a:xfrm>
            <a:off x="1460534" y="1362623"/>
            <a:ext cx="1264332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直覺決策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724866" y="1362623"/>
            <a:ext cx="1664968" cy="317897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13" name="Text 9"/>
          <p:cNvSpPr/>
          <p:nvPr/>
        </p:nvSpPr>
        <p:spPr>
          <a:xfrm>
            <a:off x="2724866" y="1362623"/>
            <a:ext cx="1664968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396478" y="1680519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決策基礎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1460534" y="1680519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經驗、感覺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2724866" y="1680519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數據分析、事實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396478" y="2001988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可重複性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1460534" y="2001988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低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2724866" y="2001988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</a:t>
            </a:r>
            <a:endParaRPr lang="en-US" sz="837" dirty="0"/>
          </a:p>
        </p:txBody>
      </p:sp>
      <p:sp>
        <p:nvSpPr>
          <p:cNvPr id="20" name="Text 16"/>
          <p:cNvSpPr/>
          <p:nvPr/>
        </p:nvSpPr>
        <p:spPr>
          <a:xfrm>
            <a:off x="396478" y="2323457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偏見風險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1460534" y="2323457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24866" y="2323457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低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2644926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適應變化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1460534" y="2644926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慢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2724866" y="2644926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快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396478" y="2966394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可解釋性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1460534" y="2966394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難以解釋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24866" y="2966394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清晰透明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8610"/>
            <a:ext cx="171450" cy="171450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528638" y="3505748"/>
            <a:ext cx="12001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案例：庫存管理 </a:t>
            </a:r>
            <a:endParaRPr lang="en-US" sz="1350" dirty="0"/>
          </a:p>
        </p:txBody>
      </p:sp>
      <p:sp>
        <p:nvSpPr>
          <p:cNvPr id="31" name="Shape 26"/>
          <p:cNvSpPr/>
          <p:nvPr/>
        </p:nvSpPr>
        <p:spPr>
          <a:xfrm>
            <a:off x="285750" y="3834360"/>
            <a:ext cx="4214813" cy="10144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32" name="Text 27"/>
          <p:cNvSpPr/>
          <p:nvPr/>
        </p:nvSpPr>
        <p:spPr>
          <a:xfrm>
            <a:off x="392906" y="3948660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直覺決策：</a:t>
            </a:r>
            <a:endParaRPr lang="en-US" sz="837" dirty="0"/>
          </a:p>
        </p:txBody>
      </p:sp>
      <p:sp>
        <p:nvSpPr>
          <p:cNvPr id="33" name="Text 28"/>
          <p:cNvSpPr/>
          <p:nvPr/>
        </p:nvSpPr>
        <p:spPr>
          <a:xfrm>
            <a:off x="964406" y="3948660"/>
            <a:ext cx="2743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根據過往經驗判斷熱銷商品，可能導致過量庫存或缺貨</a:t>
            </a:r>
            <a:endParaRPr lang="en-US" sz="837" dirty="0"/>
          </a:p>
        </p:txBody>
      </p:sp>
      <p:sp>
        <p:nvSpPr>
          <p:cNvPr id="34" name="Text 29"/>
          <p:cNvSpPr/>
          <p:nvPr/>
        </p:nvSpPr>
        <p:spPr>
          <a:xfrm>
            <a:off x="392906" y="4177260"/>
            <a:ext cx="800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資料驅動決策：</a:t>
            </a:r>
            <a:endParaRPr lang="en-US" sz="837" dirty="0"/>
          </a:p>
        </p:txBody>
      </p:sp>
      <p:sp>
        <p:nvSpPr>
          <p:cNvPr id="35" name="Text 30"/>
          <p:cNvSpPr/>
          <p:nvPr/>
        </p:nvSpPr>
        <p:spPr>
          <a:xfrm>
            <a:off x="1193006" y="4177260"/>
            <a:ext cx="2971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分析歷史銷售數據、季節性趨勢和市場變化，精確預測需求</a:t>
            </a:r>
            <a:endParaRPr lang="en-US" sz="837" dirty="0"/>
          </a:p>
        </p:txBody>
      </p:sp>
      <p:sp>
        <p:nvSpPr>
          <p:cNvPr id="36" name="Text 31"/>
          <p:cNvSpPr/>
          <p:nvPr/>
        </p:nvSpPr>
        <p:spPr>
          <a:xfrm>
            <a:off x="392906" y="4405860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結果差異：</a:t>
            </a:r>
            <a:endParaRPr lang="en-US" sz="837" dirty="0"/>
          </a:p>
        </p:txBody>
      </p:sp>
      <p:sp>
        <p:nvSpPr>
          <p:cNvPr id="37" name="Text 32"/>
          <p:cNvSpPr/>
          <p:nvPr/>
        </p:nvSpPr>
        <p:spPr>
          <a:xfrm>
            <a:off x="964406" y="4405860"/>
            <a:ext cx="34200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資料驅動方法可減少 20-30% 的庫存成本，同時提高 15-25% 的商品</a:t>
            </a:r>
            <a:endParaRPr lang="en-US" sz="837" dirty="0"/>
          </a:p>
        </p:txBody>
      </p:sp>
      <p:sp>
        <p:nvSpPr>
          <p:cNvPr id="38" name="Text 33"/>
          <p:cNvSpPr/>
          <p:nvPr/>
        </p:nvSpPr>
        <p:spPr>
          <a:xfrm>
            <a:off x="392906" y="4577310"/>
            <a:ext cx="342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可得性</a:t>
            </a:r>
            <a:endParaRPr lang="en-US" sz="837" dirty="0"/>
          </a:p>
        </p:txBody>
      </p:sp>
      <p:sp>
        <p:nvSpPr>
          <p:cNvPr id="40" name="Shape 34"/>
          <p:cNvSpPr/>
          <p:nvPr/>
        </p:nvSpPr>
        <p:spPr>
          <a:xfrm>
            <a:off x="5028289" y="3448598"/>
            <a:ext cx="3775470" cy="14001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4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444" y="3598617"/>
            <a:ext cx="171450" cy="171450"/>
          </a:xfrm>
          <a:prstGeom prst="rect">
            <a:avLst/>
          </a:prstGeom>
        </p:spPr>
      </p:pic>
      <p:sp>
        <p:nvSpPr>
          <p:cNvPr id="42" name="Text 35"/>
          <p:cNvSpPr/>
          <p:nvPr/>
        </p:nvSpPr>
        <p:spPr>
          <a:xfrm>
            <a:off x="5378331" y="3555754"/>
            <a:ext cx="15430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資料驅動決策的優勢 </a:t>
            </a:r>
            <a:endParaRPr lang="en-US" sz="1350" dirty="0"/>
          </a:p>
        </p:txBody>
      </p:sp>
      <p:sp>
        <p:nvSpPr>
          <p:cNvPr id="43" name="Text 36"/>
          <p:cNvSpPr/>
          <p:nvPr/>
        </p:nvSpPr>
        <p:spPr>
          <a:xfrm>
            <a:off x="5278319" y="3891510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減少不確定性</a:t>
            </a:r>
            <a:endParaRPr lang="en-US" sz="837" dirty="0"/>
          </a:p>
        </p:txBody>
      </p:sp>
      <p:sp>
        <p:nvSpPr>
          <p:cNvPr id="44" name="Text 37"/>
          <p:cNvSpPr/>
          <p:nvPr/>
        </p:nvSpPr>
        <p:spPr>
          <a:xfrm>
            <a:off x="5964119" y="3891510"/>
            <a:ext cx="1028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：基於事實而非假設</a:t>
            </a:r>
            <a:endParaRPr lang="en-US" sz="837" dirty="0"/>
          </a:p>
        </p:txBody>
      </p:sp>
      <p:sp>
        <p:nvSpPr>
          <p:cNvPr id="45" name="Text 38"/>
          <p:cNvSpPr/>
          <p:nvPr/>
        </p:nvSpPr>
        <p:spPr>
          <a:xfrm>
            <a:off x="5278319" y="4062960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提高決策速度</a:t>
            </a:r>
            <a:endParaRPr lang="en-US" sz="837" dirty="0"/>
          </a:p>
        </p:txBody>
      </p:sp>
      <p:sp>
        <p:nvSpPr>
          <p:cNvPr id="46" name="Text 39"/>
          <p:cNvSpPr/>
          <p:nvPr/>
        </p:nvSpPr>
        <p:spPr>
          <a:xfrm>
            <a:off x="5964119" y="4062960"/>
            <a:ext cx="1143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：快速識別趨勢和模式</a:t>
            </a:r>
            <a:endParaRPr lang="en-US" sz="837" dirty="0"/>
          </a:p>
        </p:txBody>
      </p:sp>
      <p:sp>
        <p:nvSpPr>
          <p:cNvPr id="47" name="Text 40"/>
          <p:cNvSpPr/>
          <p:nvPr/>
        </p:nvSpPr>
        <p:spPr>
          <a:xfrm>
            <a:off x="5278319" y="4234410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優化資源分配</a:t>
            </a:r>
            <a:endParaRPr lang="en-US" sz="837" dirty="0"/>
          </a:p>
        </p:txBody>
      </p:sp>
      <p:sp>
        <p:nvSpPr>
          <p:cNvPr id="48" name="Text 41"/>
          <p:cNvSpPr/>
          <p:nvPr/>
        </p:nvSpPr>
        <p:spPr>
          <a:xfrm>
            <a:off x="5964119" y="4234410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：將資源投入到最有效的領域</a:t>
            </a:r>
            <a:endParaRPr lang="en-US" sz="837" dirty="0"/>
          </a:p>
        </p:txBody>
      </p:sp>
      <p:sp>
        <p:nvSpPr>
          <p:cNvPr id="49" name="Text 42"/>
          <p:cNvSpPr/>
          <p:nvPr/>
        </p:nvSpPr>
        <p:spPr>
          <a:xfrm>
            <a:off x="5278319" y="4405860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預測未來趨勢</a:t>
            </a:r>
            <a:endParaRPr lang="en-US" sz="837" dirty="0"/>
          </a:p>
        </p:txBody>
      </p:sp>
      <p:sp>
        <p:nvSpPr>
          <p:cNvPr id="50" name="Text 43"/>
          <p:cNvSpPr/>
          <p:nvPr/>
        </p:nvSpPr>
        <p:spPr>
          <a:xfrm>
            <a:off x="5964119" y="4405860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：基於歷史數據預測未來發展</a:t>
            </a:r>
            <a:endParaRPr lang="en-US" sz="837" dirty="0"/>
          </a:p>
        </p:txBody>
      </p:sp>
      <p:sp>
        <p:nvSpPr>
          <p:cNvPr id="51" name="Text 44"/>
          <p:cNvSpPr/>
          <p:nvPr/>
        </p:nvSpPr>
        <p:spPr>
          <a:xfrm>
            <a:off x="5278319" y="4577310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持續改進</a:t>
            </a:r>
            <a:endParaRPr lang="en-US" sz="837" dirty="0"/>
          </a:p>
        </p:txBody>
      </p:sp>
      <p:sp>
        <p:nvSpPr>
          <p:cNvPr id="52" name="Text 45"/>
          <p:cNvSpPr/>
          <p:nvPr/>
        </p:nvSpPr>
        <p:spPr>
          <a:xfrm>
            <a:off x="5735519" y="4577310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：透過數據反饋不斷優化決策流程</a:t>
            </a:r>
            <a:endParaRPr lang="en-US" sz="837" dirty="0"/>
          </a:p>
        </p:txBody>
      </p:sp>
      <p:pic>
        <p:nvPicPr>
          <p:cNvPr id="53" name="Picture 2" descr="已產生圖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1" y="788707"/>
            <a:ext cx="3855541" cy="257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0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7" y="0"/>
            <a:ext cx="83696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7" y="0"/>
            <a:ext cx="86530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6293"/>
            <a:ext cx="3029676" cy="39754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 1：</a:t>
            </a:r>
            <a:r>
              <a:rPr 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生活中的資料</a:t>
            </a:r>
            <a:r>
              <a:rPr lang="zh-TW" alt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應用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17246"/>
            <a:ext cx="8549906" cy="386331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Text 2"/>
          <p:cNvSpPr/>
          <p:nvPr/>
        </p:nvSpPr>
        <p:spPr>
          <a:xfrm>
            <a:off x="464344" y="1110555"/>
            <a:ext cx="168315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小組討論活動 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464344" y="1522470"/>
            <a:ext cx="588141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請在小組中討論並列出至少 3 個生活中常見的資料庫應用例子。 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464343" y="1933844"/>
            <a:ext cx="3963107" cy="1936411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Shape 5"/>
          <p:cNvSpPr/>
          <p:nvPr/>
        </p:nvSpPr>
        <p:spPr>
          <a:xfrm>
            <a:off x="464344" y="1933844"/>
            <a:ext cx="28575" cy="127873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Text 6"/>
          <p:cNvSpPr/>
          <p:nvPr/>
        </p:nvSpPr>
        <p:spPr>
          <a:xfrm>
            <a:off x="571500" y="2019004"/>
            <a:ext cx="897682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討論指引：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14375" y="2343136"/>
            <a:ext cx="3590727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思考日常生活中接觸到的</a:t>
            </a:r>
            <a:r>
              <a:rPr lang="zh-TW" altLang="en-US" sz="1400" dirty="0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資料應用</a:t>
            </a: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系統或服務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14375" y="2688697"/>
            <a:ext cx="2693045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分析這些系統如何儲存和管理資料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14375" y="3012995"/>
            <a:ext cx="2154436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討論資料在其中扮演的角色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14375" y="3358557"/>
            <a:ext cx="1256754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分享你們的發現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4677482" y="1933843"/>
            <a:ext cx="3975753" cy="1936411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16" name="Text 12"/>
          <p:cNvSpPr/>
          <p:nvPr/>
        </p:nvSpPr>
        <p:spPr>
          <a:xfrm>
            <a:off x="4821524" y="2019005"/>
            <a:ext cx="1077218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可能的例子：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4821524" y="2348501"/>
            <a:ext cx="3582904" cy="215444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線上購物平台：儲存商品、用戶、訂單資料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4821524" y="2688697"/>
            <a:ext cx="3762440" cy="215444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圖書館借閱系統：管理書籍、會員、借閱紀錄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4821524" y="3017897"/>
            <a:ext cx="3582904" cy="215444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健身房會員系統：追蹤會員資料、課程安排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4821524" y="3358557"/>
            <a:ext cx="3403368" cy="215444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醫院病歷系統：記錄病患資料、</a:t>
            </a: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診斷結果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80025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什麼是資料庫？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50119"/>
            <a:ext cx="150019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206" y="907256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資料庫定義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235869"/>
            <a:ext cx="4214813" cy="7858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1350169"/>
            <a:ext cx="342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735806" y="1350169"/>
            <a:ext cx="3200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是一個有組織的資料集合，用於儲存、查詢、管理和處理資料。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392906" y="1571625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資料庫系統提供了一種結構化的方式來組織、存取和更新資料，確保資料的一致性、安全性和可靠性。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71700"/>
            <a:ext cx="214313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1500" y="2128838"/>
            <a:ext cx="1371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資料庫的核心功能 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285750" y="2457450"/>
            <a:ext cx="4214813" cy="19288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3" name="Shape 8"/>
          <p:cNvSpPr/>
          <p:nvPr/>
        </p:nvSpPr>
        <p:spPr>
          <a:xfrm>
            <a:off x="392906" y="25646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8" y="2636044"/>
            <a:ext cx="100013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7238" y="2614613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資料儲存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1214438" y="2614613"/>
            <a:ext cx="2057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：以結構化方式保存大量資料，減少冗餘 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392906" y="29075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4" y="2978944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57238" y="2957513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資料查詢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1214438" y="2957513"/>
            <a:ext cx="1371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：快速檢索和過濾所需資訊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392906" y="32504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4" y="3321844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57238" y="3300413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資料操作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1214438" y="3300413"/>
            <a:ext cx="1257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：新增、更新和刪除資料 </a:t>
            </a:r>
            <a:endParaRPr lang="en-US" sz="837" dirty="0"/>
          </a:p>
        </p:txBody>
      </p:sp>
      <p:sp>
        <p:nvSpPr>
          <p:cNvPr id="25" name="Shape 17"/>
          <p:cNvSpPr/>
          <p:nvPr/>
        </p:nvSpPr>
        <p:spPr>
          <a:xfrm>
            <a:off x="392906" y="35933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8" y="3664744"/>
            <a:ext cx="100013" cy="1143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757238" y="3643313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資料安全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1214438" y="3643313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：控制存取權限，保護資料隱私 </a:t>
            </a:r>
            <a:endParaRPr lang="en-US" sz="837" dirty="0"/>
          </a:p>
        </p:txBody>
      </p:sp>
      <p:sp>
        <p:nvSpPr>
          <p:cNvPr id="29" name="Shape 20"/>
          <p:cNvSpPr/>
          <p:nvPr/>
        </p:nvSpPr>
        <p:spPr>
          <a:xfrm>
            <a:off x="392906" y="39362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4" y="4007644"/>
            <a:ext cx="114300" cy="11430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757238" y="3986213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資料一致性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1328738" y="3986213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：確保資料的準確性和完整性 </a:t>
            </a:r>
            <a:endParaRPr lang="en-US" sz="837" dirty="0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1032523"/>
            <a:ext cx="4214813" cy="2135479"/>
          </a:xfrm>
          <a:prstGeom prst="rect">
            <a:avLst/>
          </a:prstGeom>
        </p:spPr>
      </p:pic>
      <p:sp>
        <p:nvSpPr>
          <p:cNvPr id="34" name="Shape 23"/>
          <p:cNvSpPr/>
          <p:nvPr/>
        </p:nvSpPr>
        <p:spPr>
          <a:xfrm>
            <a:off x="4643438" y="3282302"/>
            <a:ext cx="4214813" cy="13430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3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0594" y="3432321"/>
            <a:ext cx="192881" cy="17145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5014913" y="3389458"/>
            <a:ext cx="185921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資料庫管理系統 (DBMS) </a:t>
            </a:r>
            <a:endParaRPr lang="en-US" sz="1350" dirty="0"/>
          </a:p>
        </p:txBody>
      </p:sp>
      <p:sp>
        <p:nvSpPr>
          <p:cNvPr id="37" name="Text 25"/>
          <p:cNvSpPr/>
          <p:nvPr/>
        </p:nvSpPr>
        <p:spPr>
          <a:xfrm>
            <a:off x="4750594" y="3718071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資料庫管理系統是一種軟體，用於建立、維護和使用資料庫。它作為使用者與資料庫之間的介面，提供資料定義、操作、安全和完整性控制等功能。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4750594" y="4118121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常見的資料庫管理系統包括：</a:t>
            </a:r>
            <a:endParaRPr lang="en-US" sz="837" dirty="0"/>
          </a:p>
        </p:txBody>
      </p:sp>
      <p:sp>
        <p:nvSpPr>
          <p:cNvPr id="39" name="Shape 27"/>
          <p:cNvSpPr/>
          <p:nvPr/>
        </p:nvSpPr>
        <p:spPr>
          <a:xfrm>
            <a:off x="4750594" y="4318146"/>
            <a:ext cx="441461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0" name="Text 28"/>
          <p:cNvSpPr/>
          <p:nvPr/>
        </p:nvSpPr>
        <p:spPr>
          <a:xfrm>
            <a:off x="4750594" y="4318146"/>
            <a:ext cx="441461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</a:t>
            </a:r>
            <a:endParaRPr lang="en-US" sz="732" dirty="0"/>
          </a:p>
        </p:txBody>
      </p:sp>
      <p:sp>
        <p:nvSpPr>
          <p:cNvPr id="41" name="Shape 29"/>
          <p:cNvSpPr/>
          <p:nvPr/>
        </p:nvSpPr>
        <p:spPr>
          <a:xfrm>
            <a:off x="5249205" y="4318146"/>
            <a:ext cx="661969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2" name="Text 30"/>
          <p:cNvSpPr/>
          <p:nvPr/>
        </p:nvSpPr>
        <p:spPr>
          <a:xfrm>
            <a:off x="5249205" y="4318146"/>
            <a:ext cx="661969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</a:t>
            </a:r>
            <a:endParaRPr lang="en-US" sz="732" dirty="0"/>
          </a:p>
        </p:txBody>
      </p:sp>
      <p:sp>
        <p:nvSpPr>
          <p:cNvPr id="43" name="Shape 31"/>
          <p:cNvSpPr/>
          <p:nvPr/>
        </p:nvSpPr>
        <p:spPr>
          <a:xfrm>
            <a:off x="5968324" y="4318146"/>
            <a:ext cx="418049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4" name="Text 32"/>
          <p:cNvSpPr/>
          <p:nvPr/>
        </p:nvSpPr>
        <p:spPr>
          <a:xfrm>
            <a:off x="5968324" y="4318146"/>
            <a:ext cx="418049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Oracle</a:t>
            </a:r>
            <a:endParaRPr lang="en-US" sz="732" dirty="0"/>
          </a:p>
        </p:txBody>
      </p:sp>
      <p:sp>
        <p:nvSpPr>
          <p:cNvPr id="45" name="Shape 33"/>
          <p:cNvSpPr/>
          <p:nvPr/>
        </p:nvSpPr>
        <p:spPr>
          <a:xfrm>
            <a:off x="6443523" y="4318146"/>
            <a:ext cx="1096147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6" name="Text 34"/>
          <p:cNvSpPr/>
          <p:nvPr/>
        </p:nvSpPr>
        <p:spPr>
          <a:xfrm>
            <a:off x="6443523" y="4318146"/>
            <a:ext cx="1096147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Microsoft SQL Server</a:t>
            </a:r>
            <a:endParaRPr lang="en-US" sz="732" dirty="0"/>
          </a:p>
        </p:txBody>
      </p:sp>
      <p:sp>
        <p:nvSpPr>
          <p:cNvPr id="47" name="Shape 35"/>
          <p:cNvSpPr/>
          <p:nvPr/>
        </p:nvSpPr>
        <p:spPr>
          <a:xfrm>
            <a:off x="7596820" y="4318146"/>
            <a:ext cx="587378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8" name="Text 36"/>
          <p:cNvSpPr/>
          <p:nvPr/>
        </p:nvSpPr>
        <p:spPr>
          <a:xfrm>
            <a:off x="7596820" y="4318146"/>
            <a:ext cx="587378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MongoDB</a:t>
            </a:r>
            <a:endParaRPr lang="en-US" sz="732" dirty="0"/>
          </a:p>
        </p:txBody>
      </p:sp>
      <p:sp>
        <p:nvSpPr>
          <p:cNvPr id="49" name="Text 37"/>
          <p:cNvSpPr/>
          <p:nvPr/>
        </p:nvSpPr>
        <p:spPr>
          <a:xfrm>
            <a:off x="7475711" y="4922044"/>
            <a:ext cx="15254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第一堂課：認識資料 &amp; 資料庫思維</a:t>
            </a:r>
            <a:endParaRPr lang="en-US" sz="732" dirty="0"/>
          </a:p>
        </p:txBody>
      </p:sp>
    </p:spTree>
    <p:extLst>
      <p:ext uri="{BB962C8B-B14F-4D97-AF65-F5344CB8AC3E}">
        <p14:creationId xmlns:p14="http://schemas.microsoft.com/office/powerpoint/2010/main" val="7877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2215</Words>
  <Application>Microsoft Office PowerPoint</Application>
  <PresentationFormat>如螢幕大小 (16:9)</PresentationFormat>
  <Paragraphs>801</Paragraphs>
  <Slides>32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Noto Sans</vt:lpstr>
      <vt:lpstr>微軟正黑體</vt:lpstr>
      <vt:lpstr>新細明體</vt:lpstr>
      <vt:lpstr>Arial</vt:lpstr>
      <vt:lpstr>Calibri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Wang, JC 王嘉群 (766)</cp:lastModifiedBy>
  <cp:revision>29</cp:revision>
  <dcterms:created xsi:type="dcterms:W3CDTF">2025-08-22T06:18:31Z</dcterms:created>
  <dcterms:modified xsi:type="dcterms:W3CDTF">2025-09-24T02:23:43Z</dcterms:modified>
</cp:coreProperties>
</file>